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3"/>
  </p:sldMasterIdLst>
  <p:notesMasterIdLst>
    <p:notesMasterId r:id="rId6"/>
  </p:notesMasterIdLst>
  <p:sldIdLst>
    <p:sldId id="256" r:id="rId4"/>
    <p:sldId id="336" r:id="rId5"/>
    <p:sldId id="299" r:id="rId7"/>
    <p:sldId id="300" r:id="rId8"/>
    <p:sldId id="301" r:id="rId9"/>
    <p:sldId id="337" r:id="rId10"/>
    <p:sldId id="302" r:id="rId11"/>
    <p:sldId id="380" r:id="rId12"/>
    <p:sldId id="303" r:id="rId13"/>
    <p:sldId id="381" r:id="rId14"/>
    <p:sldId id="382" r:id="rId15"/>
    <p:sldId id="304" r:id="rId16"/>
    <p:sldId id="305" r:id="rId17"/>
    <p:sldId id="383" r:id="rId18"/>
    <p:sldId id="338" r:id="rId19"/>
    <p:sldId id="306" r:id="rId20"/>
    <p:sldId id="384" r:id="rId21"/>
    <p:sldId id="385" r:id="rId22"/>
    <p:sldId id="307" r:id="rId23"/>
    <p:sldId id="386" r:id="rId24"/>
    <p:sldId id="387" r:id="rId25"/>
    <p:sldId id="388" r:id="rId26"/>
    <p:sldId id="389" r:id="rId27"/>
    <p:sldId id="308" r:id="rId28"/>
    <p:sldId id="428" r:id="rId29"/>
    <p:sldId id="339" r:id="rId30"/>
    <p:sldId id="309" r:id="rId31"/>
    <p:sldId id="429" r:id="rId32"/>
    <p:sldId id="310" r:id="rId33"/>
    <p:sldId id="430" r:id="rId34"/>
    <p:sldId id="311" r:id="rId35"/>
    <p:sldId id="431" r:id="rId36"/>
    <p:sldId id="340" r:id="rId37"/>
    <p:sldId id="312" r:id="rId38"/>
    <p:sldId id="313" r:id="rId39"/>
    <p:sldId id="432" r:id="rId40"/>
    <p:sldId id="435" r:id="rId41"/>
    <p:sldId id="433" r:id="rId42"/>
    <p:sldId id="436" r:id="rId43"/>
    <p:sldId id="434" r:id="rId44"/>
    <p:sldId id="314" r:id="rId45"/>
    <p:sldId id="468" r:id="rId46"/>
    <p:sldId id="469" r:id="rId47"/>
    <p:sldId id="470" r:id="rId48"/>
    <p:sldId id="315" r:id="rId49"/>
    <p:sldId id="471" r:id="rId50"/>
    <p:sldId id="472" r:id="rId51"/>
    <p:sldId id="473" r:id="rId52"/>
    <p:sldId id="316" r:id="rId53"/>
    <p:sldId id="474" r:id="rId54"/>
    <p:sldId id="475" r:id="rId55"/>
    <p:sldId id="476" r:id="rId56"/>
    <p:sldId id="317" r:id="rId57"/>
    <p:sldId id="318" r:id="rId58"/>
    <p:sldId id="319" r:id="rId59"/>
    <p:sldId id="320" r:id="rId60"/>
    <p:sldId id="321" r:id="rId61"/>
    <p:sldId id="341" r:id="rId62"/>
    <p:sldId id="322" r:id="rId63"/>
    <p:sldId id="323" r:id="rId64"/>
    <p:sldId id="324" r:id="rId65"/>
    <p:sldId id="325" r:id="rId66"/>
    <p:sldId id="326" r:id="rId67"/>
    <p:sldId id="327" r:id="rId68"/>
    <p:sldId id="328" r:id="rId69"/>
    <p:sldId id="329" r:id="rId70"/>
    <p:sldId id="330" r:id="rId71"/>
    <p:sldId id="342" r:id="rId72"/>
    <p:sldId id="331" r:id="rId73"/>
    <p:sldId id="332" r:id="rId74"/>
    <p:sldId id="333" r:id="rId75"/>
    <p:sldId id="334" r:id="rId76"/>
    <p:sldId id="289" r:id="rId77"/>
  </p:sldIdLst>
  <p:sldSz cx="9144000" cy="6858000" type="screen4x3"/>
  <p:notesSz cx="6858000" cy="9144000"/>
  <p:custDataLst>
    <p:tags r:id="rId81"/>
  </p:custDataLst>
  <p:defaultTextStyle>
    <a:defPPr>
      <a:defRPr lang="en-US"/>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D7FF"/>
    <a:srgbClr val="BDBDF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43"/>
    <p:restoredTop sz="78288" autoAdjust="0"/>
  </p:normalViewPr>
  <p:slideViewPr>
    <p:cSldViewPr snapToGrid="0" snapToObjects="1">
      <p:cViewPr varScale="1">
        <p:scale>
          <a:sx n="78" d="100"/>
          <a:sy n="78" d="100"/>
        </p:scale>
        <p:origin x="136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1" Type="http://schemas.openxmlformats.org/officeDocument/2006/relationships/tags" Target="tags/tag83.xml"/><Relationship Id="rId80" Type="http://schemas.openxmlformats.org/officeDocument/2006/relationships/tableStyles" Target="tableStyles.xml"/><Relationship Id="rId8" Type="http://schemas.openxmlformats.org/officeDocument/2006/relationships/slide" Target="slides/slide4.xml"/><Relationship Id="rId79" Type="http://schemas.openxmlformats.org/officeDocument/2006/relationships/viewProps" Target="viewProps.xml"/><Relationship Id="rId78" Type="http://schemas.openxmlformats.org/officeDocument/2006/relationships/presProps" Target="presProps.xml"/><Relationship Id="rId77" Type="http://schemas.openxmlformats.org/officeDocument/2006/relationships/slide" Target="slides/slide73.xml"/><Relationship Id="rId76" Type="http://schemas.openxmlformats.org/officeDocument/2006/relationships/slide" Target="slides/slide72.xml"/><Relationship Id="rId75" Type="http://schemas.openxmlformats.org/officeDocument/2006/relationships/slide" Target="slides/slide71.xml"/><Relationship Id="rId74" Type="http://schemas.openxmlformats.org/officeDocument/2006/relationships/slide" Target="slides/slide70.xml"/><Relationship Id="rId73" Type="http://schemas.openxmlformats.org/officeDocument/2006/relationships/slide" Target="slides/slide69.xml"/><Relationship Id="rId72" Type="http://schemas.openxmlformats.org/officeDocument/2006/relationships/slide" Target="slides/slide68.xml"/><Relationship Id="rId71" Type="http://schemas.openxmlformats.org/officeDocument/2006/relationships/slide" Target="slides/slide67.xml"/><Relationship Id="rId70" Type="http://schemas.openxmlformats.org/officeDocument/2006/relationships/slide" Target="slides/slide66.xml"/><Relationship Id="rId7" Type="http://schemas.openxmlformats.org/officeDocument/2006/relationships/slide" Target="slides/slide3.xml"/><Relationship Id="rId69" Type="http://schemas.openxmlformats.org/officeDocument/2006/relationships/slide" Target="slides/slide65.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notesMaster" Target="notesMasters/notesMaster1.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1142515C-3E3F-442E-B14F-AEDC6A24B2C0}" type="doc">
      <dgm:prSet loTypeId="urn:microsoft.com/office/officeart/2005/8/layout/matrix3" loCatId="matrix" qsTypeId="urn:microsoft.com/office/officeart/2005/8/quickstyle/simple2#1" qsCatId="simple" csTypeId="urn:microsoft.com/office/officeart/2005/8/colors/accent1_2#1" csCatId="accent1" phldr="1"/>
      <dgm:spPr/>
      <dgm:t>
        <a:bodyPr/>
        <a:lstStyle/>
        <a:p>
          <a:endParaRPr lang="zh-CN" altLang="en-US"/>
        </a:p>
      </dgm:t>
    </dgm:pt>
    <dgm:pt modelId="{1ACCBB52-8138-415A-9660-9ED8562309DD}">
      <dgm:prSet phldr="0" custT="1"/>
      <dgm:spPr/>
      <dgm:t>
        <a:bodyPr vert="horz" wrap="square"/>
        <a:p>
          <a:pPr rtl="0">
            <a:lnSpc>
              <a:spcPct val="100000"/>
            </a:lnSpc>
            <a:spcBef>
              <a:spcPct val="0"/>
            </a:spcBef>
            <a:spcAft>
              <a:spcPct val="35000"/>
            </a:spcAft>
          </a:pPr>
          <a:r>
            <a:rPr lang="en-US" altLang="zh-CN" sz="2400" dirty="0"/>
            <a:t>OpenAI</a:t>
          </a:r>
          <a:r>
            <a:rPr lang="en-US" altLang="zh-CN" sz="2400" dirty="0"/>
            <a:t/>
          </a:r>
          <a:endParaRPr lang="en-US" altLang="zh-CN" sz="2400" dirty="0"/>
        </a:p>
      </dgm:t>
    </dgm:pt>
    <dgm:pt modelId="{B0015997-68D4-4665-BE8B-F8D6B9A96DD1}" cxnId="{2C5EA5AB-A926-4C13-8467-E960C53D67F4}" type="parTrans">
      <dgm:prSet/>
      <dgm:spPr/>
      <dgm:t>
        <a:bodyPr/>
        <a:lstStyle/>
        <a:p>
          <a:endParaRPr lang="zh-CN" altLang="en-US"/>
        </a:p>
      </dgm:t>
    </dgm:pt>
    <dgm:pt modelId="{DAB9FEC6-73D5-4712-8067-808AC4E8C852}" cxnId="{2C5EA5AB-A926-4C13-8467-E960C53D67F4}" type="sibTrans">
      <dgm:prSet/>
      <dgm:spPr/>
      <dgm:t>
        <a:bodyPr/>
        <a:lstStyle/>
        <a:p>
          <a:endParaRPr lang="zh-CN" altLang="en-US"/>
        </a:p>
      </dgm:t>
    </dgm:pt>
    <dgm:pt modelId="{0AB477A1-9E6A-4605-8489-D1830101AC77}">
      <dgm:prSet phldr="0" custT="1"/>
      <dgm:spPr/>
      <dgm:t>
        <a:bodyPr vert="horz" wrap="square"/>
        <a:p>
          <a:pPr rtl="0">
            <a:lnSpc>
              <a:spcPct val="100000"/>
            </a:lnSpc>
            <a:spcBef>
              <a:spcPct val="0"/>
            </a:spcBef>
            <a:spcAft>
              <a:spcPct val="35000"/>
            </a:spcAft>
          </a:pPr>
          <a:r>
            <a:rPr lang="en-US" altLang="zh-CN" sz="2400" dirty="0"/>
            <a:t>Google Cloud AI</a:t>
          </a:r>
          <a:r>
            <a:rPr lang="en-US" altLang="zh-CN" sz="2400" dirty="0"/>
            <a:t/>
          </a:r>
          <a:endParaRPr lang="en-US" altLang="zh-CN" sz="2400" dirty="0"/>
        </a:p>
      </dgm:t>
    </dgm:pt>
    <dgm:pt modelId="{3FDFF0E9-9EFC-46D2-9F0E-C510F30FA563}" cxnId="{7AC13F31-0BAD-4C54-ABE8-2FA32FFCE051}" type="parTrans">
      <dgm:prSet/>
      <dgm:spPr/>
      <dgm:t>
        <a:bodyPr/>
        <a:lstStyle/>
        <a:p>
          <a:endParaRPr lang="zh-CN" altLang="en-US"/>
        </a:p>
      </dgm:t>
    </dgm:pt>
    <dgm:pt modelId="{92CFDA25-7B07-4852-9F99-F9CBACE9B99E}" cxnId="{7AC13F31-0BAD-4C54-ABE8-2FA32FFCE051}" type="sibTrans">
      <dgm:prSet/>
      <dgm:spPr/>
      <dgm:t>
        <a:bodyPr/>
        <a:lstStyle/>
        <a:p>
          <a:endParaRPr lang="zh-CN" altLang="en-US"/>
        </a:p>
      </dgm:t>
    </dgm:pt>
    <dgm:pt modelId="{72CFB7C9-77E8-434B-9958-13959222C42D}">
      <dgm:prSet phldr="0" custT="1"/>
      <dgm:spPr/>
      <dgm:t>
        <a:bodyPr vert="horz" wrap="square"/>
        <a:p>
          <a:pPr rtl="0">
            <a:lnSpc>
              <a:spcPct val="100000"/>
            </a:lnSpc>
            <a:spcBef>
              <a:spcPct val="0"/>
            </a:spcBef>
            <a:spcAft>
              <a:spcPct val="35000"/>
            </a:spcAft>
          </a:pPr>
          <a:r>
            <a:rPr lang="en-US" altLang="zh-CN" sz="2400" dirty="0"/>
            <a:t>Microsoft Azure AI</a:t>
          </a:r>
          <a:r>
            <a:rPr lang="en-US" altLang="zh-CN" sz="2400" dirty="0"/>
            <a:t/>
          </a:r>
          <a:endParaRPr lang="en-US" altLang="zh-CN" sz="2400" dirty="0"/>
        </a:p>
      </dgm:t>
    </dgm:pt>
    <dgm:pt modelId="{4A2EEF19-B3E8-4F3D-A873-9A81E01489FB}" cxnId="{09AC4FDD-03AE-4E21-B168-57C6F72C6BC4}" type="parTrans">
      <dgm:prSet/>
      <dgm:spPr/>
      <dgm:t>
        <a:bodyPr/>
        <a:lstStyle/>
        <a:p>
          <a:endParaRPr lang="zh-CN" altLang="en-US"/>
        </a:p>
      </dgm:t>
    </dgm:pt>
    <dgm:pt modelId="{774CD928-BC44-4090-A8EB-E33B528D9DF9}" cxnId="{09AC4FDD-03AE-4E21-B168-57C6F72C6BC4}" type="sibTrans">
      <dgm:prSet/>
      <dgm:spPr/>
      <dgm:t>
        <a:bodyPr/>
        <a:lstStyle/>
        <a:p>
          <a:endParaRPr lang="zh-CN" altLang="en-US"/>
        </a:p>
      </dgm:t>
    </dgm:pt>
    <dgm:pt modelId="{326F576C-C41C-425C-B84F-2C2607496E76}">
      <dgm:prSet phldr="0" custT="1"/>
      <dgm:spPr/>
      <dgm:t>
        <a:bodyPr vert="horz" wrap="square"/>
        <a:p>
          <a:pPr rtl="0">
            <a:lnSpc>
              <a:spcPct val="100000"/>
            </a:lnSpc>
            <a:spcBef>
              <a:spcPct val="0"/>
            </a:spcBef>
            <a:spcAft>
              <a:spcPct val="35000"/>
            </a:spcAft>
          </a:pPr>
          <a:r>
            <a:rPr lang="en-US" altLang="zh-CN" sz="2400" dirty="0"/>
            <a:t>Hugging Face</a:t>
          </a:r>
          <a:r>
            <a:rPr lang="en-US" altLang="zh-CN" sz="2400" dirty="0"/>
            <a:t/>
          </a:r>
          <a:endParaRPr lang="en-US" altLang="zh-CN" sz="2400" dirty="0"/>
        </a:p>
      </dgm:t>
    </dgm:pt>
    <dgm:pt modelId="{FD0A2B70-4A5A-4E44-854C-65BDAE56E327}" cxnId="{D0951E7A-49C5-4CEA-A78D-6447A4D991EC}" type="parTrans">
      <dgm:prSet/>
      <dgm:spPr/>
      <dgm:t>
        <a:bodyPr/>
        <a:lstStyle/>
        <a:p>
          <a:endParaRPr lang="zh-CN" altLang="en-US"/>
        </a:p>
      </dgm:t>
    </dgm:pt>
    <dgm:pt modelId="{C04497BC-CE97-47AC-B937-9475295ECE10}" cxnId="{D0951E7A-49C5-4CEA-A78D-6447A4D991EC}" type="sibTrans">
      <dgm:prSet/>
      <dgm:spPr/>
      <dgm:t>
        <a:bodyPr/>
        <a:lstStyle/>
        <a:p>
          <a:endParaRPr lang="zh-CN" altLang="en-US"/>
        </a:p>
      </dgm:t>
    </dgm:pt>
    <dgm:pt modelId="{9BEA26A0-34F6-47A7-A419-0CD907016E6C}" type="pres">
      <dgm:prSet presAssocID="{1142515C-3E3F-442E-B14F-AEDC6A24B2C0}" presName="matrix" presStyleCnt="0">
        <dgm:presLayoutVars>
          <dgm:chMax val="1"/>
          <dgm:dir/>
          <dgm:resizeHandles val="exact"/>
        </dgm:presLayoutVars>
      </dgm:prSet>
      <dgm:spPr/>
      <dgm:t>
        <a:bodyPr/>
        <a:lstStyle/>
        <a:p>
          <a:endParaRPr lang="zh-CN" altLang="en-US"/>
        </a:p>
      </dgm:t>
    </dgm:pt>
    <dgm:pt modelId="{9A010C03-7F0F-4581-AE14-8C06D725152E}" type="pres">
      <dgm:prSet presAssocID="{1142515C-3E3F-442E-B14F-AEDC6A24B2C0}" presName="diamond" presStyleLbl="bgShp" presStyleIdx="0" presStyleCnt="1"/>
      <dgm:spPr/>
    </dgm:pt>
    <dgm:pt modelId="{B6347CA9-276F-4D20-A8F3-7318BB0D8087}" type="pres">
      <dgm:prSet presAssocID="{1142515C-3E3F-442E-B14F-AEDC6A24B2C0}" presName="quad1" presStyleLbl="node1" presStyleIdx="0" presStyleCnt="4">
        <dgm:presLayoutVars>
          <dgm:chMax val="0"/>
          <dgm:chPref val="0"/>
          <dgm:bulletEnabled val="1"/>
        </dgm:presLayoutVars>
      </dgm:prSet>
      <dgm:spPr/>
      <dgm:t>
        <a:bodyPr/>
        <a:lstStyle/>
        <a:p>
          <a:endParaRPr lang="zh-CN" altLang="en-US"/>
        </a:p>
      </dgm:t>
    </dgm:pt>
    <dgm:pt modelId="{ED15AEAD-37F9-4444-95D4-D3A3A41F9721}" type="pres">
      <dgm:prSet presAssocID="{1142515C-3E3F-442E-B14F-AEDC6A24B2C0}" presName="quad2" presStyleLbl="node1" presStyleIdx="1" presStyleCnt="4">
        <dgm:presLayoutVars>
          <dgm:chMax val="0"/>
          <dgm:chPref val="0"/>
          <dgm:bulletEnabled val="1"/>
        </dgm:presLayoutVars>
      </dgm:prSet>
      <dgm:spPr/>
      <dgm:t>
        <a:bodyPr/>
        <a:lstStyle/>
        <a:p>
          <a:endParaRPr lang="zh-CN" altLang="en-US"/>
        </a:p>
      </dgm:t>
    </dgm:pt>
    <dgm:pt modelId="{E1AF72C8-F018-4A41-9738-802E93E1B6DA}" type="pres">
      <dgm:prSet presAssocID="{1142515C-3E3F-442E-B14F-AEDC6A24B2C0}" presName="quad3" presStyleLbl="node1" presStyleIdx="2" presStyleCnt="4">
        <dgm:presLayoutVars>
          <dgm:chMax val="0"/>
          <dgm:chPref val="0"/>
          <dgm:bulletEnabled val="1"/>
        </dgm:presLayoutVars>
      </dgm:prSet>
      <dgm:spPr/>
      <dgm:t>
        <a:bodyPr/>
        <a:lstStyle/>
        <a:p>
          <a:endParaRPr lang="zh-CN" altLang="en-US"/>
        </a:p>
      </dgm:t>
    </dgm:pt>
    <dgm:pt modelId="{3EF1E837-3036-46DF-9A3E-0D4E8985D649}" type="pres">
      <dgm:prSet presAssocID="{1142515C-3E3F-442E-B14F-AEDC6A24B2C0}" presName="quad4" presStyleLbl="node1" presStyleIdx="3" presStyleCnt="4">
        <dgm:presLayoutVars>
          <dgm:chMax val="0"/>
          <dgm:chPref val="0"/>
          <dgm:bulletEnabled val="1"/>
        </dgm:presLayoutVars>
      </dgm:prSet>
      <dgm:spPr/>
      <dgm:t>
        <a:bodyPr/>
        <a:lstStyle/>
        <a:p>
          <a:endParaRPr lang="zh-CN" altLang="en-US"/>
        </a:p>
      </dgm:t>
    </dgm:pt>
  </dgm:ptLst>
  <dgm:cxnLst>
    <dgm:cxn modelId="{2C5EA5AB-A926-4C13-8467-E960C53D67F4}" srcId="{1142515C-3E3F-442E-B14F-AEDC6A24B2C0}" destId="{1ACCBB52-8138-415A-9660-9ED8562309DD}" srcOrd="0" destOrd="0" parTransId="{B0015997-68D4-4665-BE8B-F8D6B9A96DD1}" sibTransId="{DAB9FEC6-73D5-4712-8067-808AC4E8C852}"/>
    <dgm:cxn modelId="{7AC13F31-0BAD-4C54-ABE8-2FA32FFCE051}" srcId="{1142515C-3E3F-442E-B14F-AEDC6A24B2C0}" destId="{0AB477A1-9E6A-4605-8489-D1830101AC77}" srcOrd="1" destOrd="0" parTransId="{3FDFF0E9-9EFC-46D2-9F0E-C510F30FA563}" sibTransId="{92CFDA25-7B07-4852-9F99-F9CBACE9B99E}"/>
    <dgm:cxn modelId="{09AC4FDD-03AE-4E21-B168-57C6F72C6BC4}" srcId="{1142515C-3E3F-442E-B14F-AEDC6A24B2C0}" destId="{72CFB7C9-77E8-434B-9958-13959222C42D}" srcOrd="2" destOrd="0" parTransId="{4A2EEF19-B3E8-4F3D-A873-9A81E01489FB}" sibTransId="{774CD928-BC44-4090-A8EB-E33B528D9DF9}"/>
    <dgm:cxn modelId="{D0951E7A-49C5-4CEA-A78D-6447A4D991EC}" srcId="{1142515C-3E3F-442E-B14F-AEDC6A24B2C0}" destId="{326F576C-C41C-425C-B84F-2C2607496E76}" srcOrd="3" destOrd="0" parTransId="{FD0A2B70-4A5A-4E44-854C-65BDAE56E327}" sibTransId="{C04497BC-CE97-47AC-B937-9475295ECE10}"/>
    <dgm:cxn modelId="{9B4A3941-C9B3-4671-B2B7-B36D124E736D}" type="presOf" srcId="{1142515C-3E3F-442E-B14F-AEDC6A24B2C0}" destId="{9BEA26A0-34F6-47A7-A419-0CD907016E6C}" srcOrd="0" destOrd="0" presId="urn:microsoft.com/office/officeart/2005/8/layout/matrix3"/>
    <dgm:cxn modelId="{D9E9567C-41B4-47E2-BD11-685CEA6AE54E}" type="presParOf" srcId="{9BEA26A0-34F6-47A7-A419-0CD907016E6C}" destId="{9A010C03-7F0F-4581-AE14-8C06D725152E}" srcOrd="0" destOrd="0" presId="urn:microsoft.com/office/officeart/2005/8/layout/matrix3"/>
    <dgm:cxn modelId="{39A5638F-4A2C-41E2-9238-BF07F2136785}" type="presParOf" srcId="{9BEA26A0-34F6-47A7-A419-0CD907016E6C}" destId="{B6347CA9-276F-4D20-A8F3-7318BB0D8087}" srcOrd="1" destOrd="0" presId="urn:microsoft.com/office/officeart/2005/8/layout/matrix3"/>
    <dgm:cxn modelId="{20D5FAA2-1612-4CDC-BC39-571134D4427D}" type="presOf" srcId="{1ACCBB52-8138-415A-9660-9ED8562309DD}" destId="{B6347CA9-276F-4D20-A8F3-7318BB0D8087}" srcOrd="0" destOrd="0" presId="urn:microsoft.com/office/officeart/2005/8/layout/matrix3"/>
    <dgm:cxn modelId="{2DE0E8E8-C455-45BF-A1E8-FA8FCAF00706}" type="presParOf" srcId="{9BEA26A0-34F6-47A7-A419-0CD907016E6C}" destId="{ED15AEAD-37F9-4444-95D4-D3A3A41F9721}" srcOrd="2" destOrd="0" presId="urn:microsoft.com/office/officeart/2005/8/layout/matrix3"/>
    <dgm:cxn modelId="{BBCF275F-0785-413D-B831-AA13BEFDC0C6}" type="presOf" srcId="{0AB477A1-9E6A-4605-8489-D1830101AC77}" destId="{ED15AEAD-37F9-4444-95D4-D3A3A41F9721}" srcOrd="0" destOrd="0" presId="urn:microsoft.com/office/officeart/2005/8/layout/matrix3"/>
    <dgm:cxn modelId="{79B99559-29FB-4C54-9ABC-3004FE4E7544}" type="presParOf" srcId="{9BEA26A0-34F6-47A7-A419-0CD907016E6C}" destId="{E1AF72C8-F018-4A41-9738-802E93E1B6DA}" srcOrd="3" destOrd="0" presId="urn:microsoft.com/office/officeart/2005/8/layout/matrix3"/>
    <dgm:cxn modelId="{ECA1487D-A494-4F62-B57F-82FA13B730FA}" type="presOf" srcId="{72CFB7C9-77E8-434B-9958-13959222C42D}" destId="{E1AF72C8-F018-4A41-9738-802E93E1B6DA}" srcOrd="0" destOrd="0" presId="urn:microsoft.com/office/officeart/2005/8/layout/matrix3"/>
    <dgm:cxn modelId="{AC84C9CC-3C76-4B8A-B57E-D4FDD0A2FEB7}" type="presParOf" srcId="{9BEA26A0-34F6-47A7-A419-0CD907016E6C}" destId="{3EF1E837-3036-46DF-9A3E-0D4E8985D649}" srcOrd="4" destOrd="0" presId="urn:microsoft.com/office/officeart/2005/8/layout/matrix3"/>
    <dgm:cxn modelId="{FF9300BD-0451-4AC6-AA78-7908AC409625}" type="presOf" srcId="{326F576C-C41C-425C-B84F-2C2607496E76}" destId="{3EF1E837-3036-46DF-9A3E-0D4E8985D649}" srcOrd="0"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4061804" cy="4061804"/>
        <a:chOff x="0" y="0"/>
        <a:chExt cx="4061804" cy="4061804"/>
      </a:xfrm>
    </dsp:grpSpPr>
    <dsp:sp modelId="{9A010C03-7F0F-4581-AE14-8C06D725152E}">
      <dsp:nvSpPr>
        <dsp:cNvPr id="3" name="菱形 2"/>
        <dsp:cNvSpPr/>
      </dsp:nvSpPr>
      <dsp:spPr bwMode="white">
        <a:xfrm>
          <a:off x="1495274" y="0"/>
          <a:ext cx="4061804" cy="4061804"/>
        </a:xfrm>
        <a:prstGeom prst="diamond">
          <a:avLst/>
        </a:prstGeom>
      </dsp:spPr>
      <dsp:style>
        <a:lnRef idx="0">
          <a:schemeClr val="accent1"/>
        </a:lnRef>
        <a:fillRef idx="1">
          <a:schemeClr val="accent1">
            <a:tint val="40000"/>
          </a:schemeClr>
        </a:fillRef>
        <a:effectRef idx="0">
          <a:scrgbClr r="0" g="0" b="0"/>
        </a:effectRef>
        <a:fontRef idx="minor"/>
      </dsp:style>
      <dsp:txXfrm>
        <a:off x="1495274" y="0"/>
        <a:ext cx="4061804" cy="4061804"/>
      </dsp:txXfrm>
    </dsp:sp>
    <dsp:sp modelId="{B6347CA9-276F-4D20-A8F3-7318BB0D8087}">
      <dsp:nvSpPr>
        <dsp:cNvPr id="4" name="圆角矩形 3"/>
        <dsp:cNvSpPr/>
      </dsp:nvSpPr>
      <dsp:spPr bwMode="white">
        <a:xfrm>
          <a:off x="1881145" y="385871"/>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OpenAI</a:t>
          </a:r>
          <a:endParaRPr lang="en-US" altLang="zh-CN" sz="2400" dirty="0"/>
        </a:p>
      </dsp:txBody>
      <dsp:txXfrm>
        <a:off x="1881145" y="385871"/>
        <a:ext cx="1584104" cy="1584104"/>
      </dsp:txXfrm>
    </dsp:sp>
    <dsp:sp modelId="{ED15AEAD-37F9-4444-95D4-D3A3A41F9721}">
      <dsp:nvSpPr>
        <dsp:cNvPr id="5" name="圆角矩形 4"/>
        <dsp:cNvSpPr/>
      </dsp:nvSpPr>
      <dsp:spPr bwMode="white">
        <a:xfrm>
          <a:off x="3587103" y="385871"/>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Google Cloud AI</a:t>
          </a:r>
          <a:endParaRPr lang="en-US" altLang="zh-CN" sz="2400" dirty="0"/>
        </a:p>
      </dsp:txBody>
      <dsp:txXfrm>
        <a:off x="3587103" y="385871"/>
        <a:ext cx="1584104" cy="1584104"/>
      </dsp:txXfrm>
    </dsp:sp>
    <dsp:sp modelId="{E1AF72C8-F018-4A41-9738-802E93E1B6DA}">
      <dsp:nvSpPr>
        <dsp:cNvPr id="6" name="圆角矩形 5"/>
        <dsp:cNvSpPr/>
      </dsp:nvSpPr>
      <dsp:spPr bwMode="white">
        <a:xfrm>
          <a:off x="1881145" y="2091829"/>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Microsoft Azure AI</a:t>
          </a:r>
          <a:endParaRPr lang="en-US" altLang="zh-CN" sz="2400" dirty="0"/>
        </a:p>
      </dsp:txBody>
      <dsp:txXfrm>
        <a:off x="1881145" y="2091829"/>
        <a:ext cx="1584104" cy="1584104"/>
      </dsp:txXfrm>
    </dsp:sp>
    <dsp:sp modelId="{3EF1E837-3036-46DF-9A3E-0D4E8985D649}">
      <dsp:nvSpPr>
        <dsp:cNvPr id="7" name="圆角矩形 6"/>
        <dsp:cNvSpPr/>
      </dsp:nvSpPr>
      <dsp:spPr bwMode="white">
        <a:xfrm>
          <a:off x="3587103" y="2091829"/>
          <a:ext cx="1584104" cy="1584104"/>
        </a:xfrm>
        <a:prstGeom prst="roundRect">
          <a:avLst/>
        </a:prstGeom>
      </dsp:spPr>
      <dsp:style>
        <a:lnRef idx="3">
          <a:schemeClr val="lt1"/>
        </a:lnRef>
        <a:fillRef idx="1">
          <a:schemeClr val="accent1"/>
        </a:fillRef>
        <a:effectRef idx="1">
          <a:scrgbClr r="0" g="0" b="0"/>
        </a:effectRef>
        <a:fontRef idx="minor">
          <a:schemeClr val="lt1"/>
        </a:fontRef>
      </dsp:style>
      <dsp:txBody>
        <a:bodyPr vert="horz" wrap="square" lIns="91439" tIns="91439" rIns="91439" bIns="91439"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altLang="zh-CN" sz="2400" dirty="0"/>
            <a:t>Hugging Face</a:t>
          </a:r>
          <a:endParaRPr lang="en-US" altLang="zh-CN" sz="2400" dirty="0"/>
        </a:p>
      </dsp:txBody>
      <dsp:txXfrm>
        <a:off x="3587103" y="2091829"/>
        <a:ext cx="1584104" cy="1584104"/>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rSet qsTypeId="urn:microsoft.com/office/officeart/2005/8/quickstyle/simple5"/>
        </dgm:pt>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1">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政策解读：</a:t>
            </a:r>
            <a:r>
              <a:rPr lang="en-US" altLang="zh-CN"/>
              <a:t>** </a:t>
            </a:r>
            <a:r>
              <a:rPr lang="zh-CN" altLang="en-US"/>
              <a:t>政府可以利用大模型自动化生成政策解读文章和常见问题解答，帮助民众理解政府的政策决策。</a:t>
            </a:r>
            <a:endParaRPr lang="zh-CN" altLang="en-US"/>
          </a:p>
          <a:p>
            <a:r>
              <a:rPr lang="en-US" altLang="zh-CN"/>
              <a:t>- **</a:t>
            </a:r>
            <a:r>
              <a:rPr lang="zh-CN" altLang="en-US"/>
              <a:t>公众意见收集：</a:t>
            </a:r>
            <a:r>
              <a:rPr lang="en-US" altLang="zh-CN"/>
              <a:t>** </a:t>
            </a:r>
            <a:r>
              <a:rPr lang="zh-CN" altLang="en-US"/>
              <a:t>通过在线问卷、社交媒体等渠道，政府使用大模型分析公众的意见反馈，从而调整或优化相关政策。</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1"/>
              <a:t>第一段的补充：</a:t>
            </a:r>
            <a:r>
              <a:rPr lang="zh-CN" altLang="en-US"/>
              <a:t>例如，传统的信贷评估多依赖于简单的信用评分模型，而大模型则通过深度学习技术从更广泛的维度分析客户数据，包括客户的社交行为、消费记录、工作背景等，能够更准确地判断客户的信用风险。</a:t>
            </a:r>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该团队采用的模型不仅依赖于传统的财务数据，还将新闻、社交媒体等非结构化数据融入到投资决策中，以提高预测的准确性。</a:t>
            </a:r>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b="1" dirty="0"/>
              <a:t>NLP</a:t>
            </a:r>
            <a:r>
              <a:rPr lang="zh-CN" altLang="en-US" b="1" dirty="0"/>
              <a:t>：</a:t>
            </a:r>
            <a:r>
              <a:rPr lang="zh-CN" altLang="en-US"/>
              <a:t>以</a:t>
            </a:r>
            <a:r>
              <a:rPr lang="en-US" altLang="zh-CN"/>
              <a:t>`OpenAI`</a:t>
            </a:r>
            <a:r>
              <a:rPr lang="zh-CN" altLang="en-US"/>
              <a:t>的</a:t>
            </a:r>
            <a:r>
              <a:rPr lang="en-US" altLang="zh-CN"/>
              <a:t>`GPT-3`</a:t>
            </a:r>
            <a:r>
              <a:rPr lang="zh-CN" altLang="en-US"/>
              <a:t>为例，</a:t>
            </a:r>
            <a:r>
              <a:rPr lang="en-US" altLang="zh-CN"/>
              <a:t>`GPT-3`</a:t>
            </a:r>
            <a:r>
              <a:rPr lang="zh-CN" altLang="en-US"/>
              <a:t>不仅能够生成流畅的自然语言文本，还在智能客服、自动化写作和内容创作中发挥着关键作用。此外，</a:t>
            </a:r>
            <a:r>
              <a:rPr lang="en-US" altLang="zh-CN"/>
              <a:t>`BERT`</a:t>
            </a:r>
            <a:r>
              <a:rPr lang="zh-CN" altLang="en-US"/>
              <a:t>模型在情感分析和信息抽取任务中的表现也达到了前所未有的高度，为社交媒体监控、广告定向和公共舆情分析提供了强大的技术支持。</a:t>
            </a:r>
            <a:endParaRPr lang="zh-CN" altLang="en-US"/>
          </a:p>
          <a:p>
            <a:endParaRPr lang="zh-CN" altLang="en-US"/>
          </a:p>
          <a:p>
            <a:r>
              <a:rPr lang="en-US" altLang="zh-CN" b="1"/>
              <a:t>CV</a:t>
            </a:r>
            <a:r>
              <a:rPr lang="zh-CN" altLang="en-US" b="1"/>
              <a:t>：</a:t>
            </a:r>
            <a:r>
              <a:rPr lang="zh-CN" altLang="en-US"/>
              <a:t>自动驾驶汽车通过实时图像处理，可以精准识别道路上的障碍物和交通标志，保证驾驶安全。而在医疗领域，深度学习模型被广泛用于</a:t>
            </a:r>
            <a:r>
              <a:rPr lang="en-US" altLang="zh-CN"/>
              <a:t>X</a:t>
            </a:r>
            <a:r>
              <a:rPr lang="zh-CN" altLang="en-US"/>
              <a:t>光片和</a:t>
            </a:r>
            <a:r>
              <a:rPr lang="en-US" altLang="zh-CN"/>
              <a:t>CT</a:t>
            </a:r>
            <a:r>
              <a:rPr lang="zh-CN" altLang="en-US"/>
              <a:t>图像的自动分析，帮助医生提高诊断准确性。</a:t>
            </a:r>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3"/>
            <a:r>
              <a:rPr lang="zh-CN" altLang="en-US">
                <a:sym typeface="+mn-ea"/>
              </a:rPr>
              <a:t>眼科疾病检测：例如，</a:t>
            </a:r>
            <a:r>
              <a:rPr lang="en-US" altLang="zh-CN">
                <a:sym typeface="+mn-ea"/>
              </a:rPr>
              <a:t>Google Health</a:t>
            </a:r>
            <a:r>
              <a:rPr lang="zh-CN" altLang="en-US">
                <a:sym typeface="+mn-ea"/>
              </a:rPr>
              <a:t>研发的眼科疾病检测系统利用深度学习分析视网膜图像，诊断糖尿病视网膜病变，并能够准确预测失明风险。</a:t>
            </a:r>
            <a:endParaRPr lang="zh-CN" altLang="en-US"/>
          </a:p>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b="1"/>
              <a:t>左图：利用</a:t>
            </a:r>
            <a:r>
              <a:rPr lang="en-US" altLang="zh-CN" b="1"/>
              <a:t>LLM</a:t>
            </a:r>
            <a:r>
              <a:rPr lang="zh-CN" altLang="en-US" b="1"/>
              <a:t>为推荐系统提供支持</a:t>
            </a:r>
            <a:endParaRPr lang="zh-CN" altLang="en-US" b="1"/>
          </a:p>
          <a:p>
            <a:r>
              <a:rPr lang="en-US" altLang="zh-CN"/>
              <a:t>Embeddings</a:t>
            </a:r>
            <a:r>
              <a:rPr lang="zh-CN" altLang="en-US"/>
              <a:t>（嵌入生成）：</a:t>
            </a:r>
            <a:endParaRPr lang="zh-CN" altLang="en-US"/>
          </a:p>
          <a:p>
            <a:r>
              <a:rPr lang="zh-CN" altLang="en-US"/>
              <a:t>用户和物品（</a:t>
            </a:r>
            <a:r>
              <a:rPr lang="en-US" altLang="zh-CN"/>
              <a:t>Item/User</a:t>
            </a:r>
            <a:r>
              <a:rPr lang="zh-CN" altLang="en-US"/>
              <a:t>）的信息通过</a:t>
            </a:r>
            <a:r>
              <a:rPr lang="en-US" altLang="zh-CN"/>
              <a:t>LLM</a:t>
            </a:r>
            <a:r>
              <a:rPr lang="zh-CN" altLang="en-US"/>
              <a:t>生成嵌入（如橙色和绿色矩形所示）。</a:t>
            </a:r>
            <a:endParaRPr lang="zh-CN" altLang="en-US"/>
          </a:p>
          <a:p>
            <a:r>
              <a:rPr lang="zh-CN" altLang="en-US"/>
              <a:t>（标注</a:t>
            </a:r>
            <a:r>
              <a:rPr lang="en-US" altLang="en-US"/>
              <a:t>①</a:t>
            </a:r>
            <a:r>
              <a:rPr lang="zh-CN" altLang="en-US"/>
              <a:t>）表示直接利用</a:t>
            </a:r>
            <a:r>
              <a:rPr lang="en-US" altLang="zh-CN"/>
              <a:t>LLM</a:t>
            </a:r>
            <a:r>
              <a:rPr lang="zh-CN" altLang="en-US"/>
              <a:t>的嵌入输出。</a:t>
            </a:r>
            <a:endParaRPr lang="en-US" altLang="zh-CN"/>
          </a:p>
          <a:p>
            <a:r>
              <a:rPr lang="en-US" altLang="zh-CN"/>
              <a:t>Tokens</a:t>
            </a:r>
            <a:r>
              <a:rPr lang="zh-CN" altLang="en-US"/>
              <a:t>（文本生成）：</a:t>
            </a:r>
            <a:endParaRPr lang="zh-CN" altLang="en-US"/>
          </a:p>
          <a:p>
            <a:r>
              <a:rPr lang="zh-CN" altLang="en-US"/>
              <a:t>用户和物品的信息也可以作为输入，经过</a:t>
            </a:r>
            <a:r>
              <a:rPr lang="en-US" altLang="zh-CN"/>
              <a:t>LLM</a:t>
            </a:r>
            <a:r>
              <a:rPr lang="zh-CN" altLang="en-US"/>
              <a:t>生成用于推荐的标记序列（标注</a:t>
            </a:r>
            <a:r>
              <a:rPr lang="en-US" altLang="en-US"/>
              <a:t>②</a:t>
            </a:r>
            <a:r>
              <a:rPr lang="zh-CN" altLang="en-US"/>
              <a:t>）。</a:t>
            </a:r>
            <a:endParaRPr lang="en-US" altLang="zh-CN"/>
          </a:p>
          <a:p>
            <a:r>
              <a:rPr lang="zh-CN" altLang="en-US"/>
              <a:t>推荐系统（</a:t>
            </a:r>
            <a:r>
              <a:rPr lang="en-US" altLang="zh-CN"/>
              <a:t>RS</a:t>
            </a:r>
            <a:r>
              <a:rPr lang="zh-CN" altLang="en-US"/>
              <a:t>）：</a:t>
            </a:r>
            <a:endParaRPr lang="zh-CN" altLang="en-US"/>
          </a:p>
          <a:p>
            <a:r>
              <a:rPr lang="zh-CN" altLang="en-US"/>
              <a:t>这些嵌入或标记序列作为输入，经过推荐系统的进一步处理，用于完成用户与物品的匹配，提供推荐结果。</a:t>
            </a:r>
            <a:endParaRPr lang="zh-CN" altLang="en-US"/>
          </a:p>
          <a:p>
            <a:endParaRPr lang="zh-CN" altLang="en-US"/>
          </a:p>
          <a:p>
            <a:r>
              <a:rPr lang="zh-CN" altLang="en-US" b="1"/>
              <a:t>右图：通过</a:t>
            </a:r>
            <a:r>
              <a:rPr lang="en-US" altLang="zh-CN" b="1"/>
              <a:t>LLM</a:t>
            </a:r>
            <a:r>
              <a:rPr lang="zh-CN" altLang="en-US" b="1"/>
              <a:t>直接生成推荐结果</a:t>
            </a:r>
            <a:endParaRPr lang="zh-CN" altLang="en-US" b="1"/>
          </a:p>
          <a:p>
            <a:r>
              <a:rPr lang="en-US" altLang="zh-CN"/>
              <a:t>Prompt/Instruction</a:t>
            </a:r>
            <a:r>
              <a:rPr lang="zh-CN" altLang="en-US"/>
              <a:t>（提示与指令）：</a:t>
            </a:r>
            <a:endParaRPr lang="zh-CN" altLang="en-US"/>
          </a:p>
          <a:p>
            <a:r>
              <a:rPr lang="zh-CN" altLang="en-US"/>
              <a:t>将用户需求、上下文信息等通过提示词的方式输入</a:t>
            </a:r>
            <a:r>
              <a:rPr lang="en-US" altLang="zh-CN"/>
              <a:t>LLM</a:t>
            </a:r>
            <a:r>
              <a:rPr lang="zh-CN" altLang="en-US"/>
              <a:t>。</a:t>
            </a:r>
            <a:endParaRPr lang="zh-CN" altLang="en-US"/>
          </a:p>
          <a:p>
            <a:r>
              <a:rPr lang="en-US" altLang="zh-CN"/>
              <a:t>LLM</a:t>
            </a:r>
            <a:r>
              <a:rPr lang="zh-CN" altLang="en-US"/>
              <a:t>根据输入生成推荐结果（如标注</a:t>
            </a:r>
            <a:r>
              <a:rPr lang="en-US" altLang="en-US"/>
              <a:t>③</a:t>
            </a:r>
            <a:r>
              <a:rPr lang="zh-CN" altLang="en-US"/>
              <a:t>所示）。</a:t>
            </a:r>
            <a:endParaRPr lang="zh-CN" altLang="en-US"/>
          </a:p>
          <a:p>
            <a:r>
              <a:rPr lang="zh-CN" altLang="en-US"/>
              <a:t>这种方式无需单独的推荐系统组件，完全依赖</a:t>
            </a:r>
            <a:r>
              <a:rPr lang="en-US" altLang="zh-CN"/>
              <a:t>LLM</a:t>
            </a:r>
            <a:r>
              <a:rPr lang="zh-CN" altLang="en-US"/>
              <a:t>的生成能力完成推荐任务。</a:t>
            </a:r>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`OpenAI`</a:t>
            </a:r>
            <a:r>
              <a:rPr lang="zh-CN" altLang="en-US"/>
              <a:t>提供的</a:t>
            </a:r>
            <a:r>
              <a:rPr lang="en-US" altLang="zh-CN"/>
              <a:t>`GPT API`</a:t>
            </a:r>
            <a:r>
              <a:rPr lang="zh-CN" altLang="en-US"/>
              <a:t>，支持文本生成、问答系统和代码生成。</a:t>
            </a:r>
            <a:endParaRPr lang="zh-CN" altLang="en-US"/>
          </a:p>
          <a:p>
            <a:r>
              <a:rPr lang="en-US" altLang="zh-CN"/>
              <a:t>- </a:t>
            </a:r>
            <a:r>
              <a:rPr lang="zh-CN" altLang="en-US"/>
              <a:t>阿里云和腾讯云的智能客服</a:t>
            </a:r>
            <a:r>
              <a:rPr lang="en-US" altLang="zh-CN"/>
              <a:t>`API`</a:t>
            </a:r>
            <a:r>
              <a:rPr lang="zh-CN" altLang="en-US"/>
              <a:t>，用于自动化客户问题解答。</a:t>
            </a:r>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Hugging Face</a:t>
            </a:r>
            <a:r>
              <a:rPr lang="zh-CN" altLang="en-US"/>
              <a:t>的</a:t>
            </a:r>
            <a:r>
              <a:rPr lang="en-US" altLang="zh-CN"/>
              <a:t>Transformers</a:t>
            </a:r>
            <a:r>
              <a:rPr lang="zh-CN" altLang="en-US"/>
              <a:t>库支持用户自定义模型微调，并提供云端托管服务。</a:t>
            </a:r>
            <a:endParaRPr lang="zh-CN" altLang="en-US"/>
          </a:p>
          <a:p>
            <a:r>
              <a:rPr lang="en-US" altLang="zh-CN"/>
              <a:t>- Microsoft Azure</a:t>
            </a:r>
            <a:r>
              <a:rPr lang="zh-CN" altLang="en-US"/>
              <a:t>的</a:t>
            </a:r>
            <a:r>
              <a:rPr lang="en-US" altLang="zh-CN"/>
              <a:t>Machine Learning</a:t>
            </a:r>
            <a:r>
              <a:rPr lang="zh-CN" altLang="en-US"/>
              <a:t>服务支持企业上传数据，定制自己的</a:t>
            </a:r>
            <a:r>
              <a:rPr lang="en-US" altLang="zh-CN"/>
              <a:t>AI</a:t>
            </a:r>
            <a:r>
              <a:rPr lang="zh-CN" altLang="en-US"/>
              <a:t>模型。</a:t>
            </a:r>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 `AWS SageMaker`</a:t>
            </a:r>
            <a:r>
              <a:rPr lang="zh-CN" altLang="en-US"/>
              <a:t>提供端到端的机器学习开发平台，从数据标注到模型部署全程支持。</a:t>
            </a:r>
            <a:endParaRPr lang="zh-CN" altLang="en-US"/>
          </a:p>
          <a:p>
            <a:r>
              <a:rPr lang="en-US" altLang="zh-CN"/>
              <a:t>- IBM Watson</a:t>
            </a:r>
            <a:r>
              <a:rPr lang="zh-CN" altLang="en-US"/>
              <a:t>的行业解决方案，为医疗、金融等领域提供定制化</a:t>
            </a:r>
            <a:r>
              <a:rPr lang="en-US" altLang="zh-CN"/>
              <a:t>AI</a:t>
            </a:r>
            <a:r>
              <a:rPr lang="zh-CN" altLang="en-US"/>
              <a:t>服务。</a:t>
            </a:r>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大模型平台不仅提供核心的训练和推理服务，还通过多种扩展功能提升用户的使用体验和应用场景覆盖能力。这些扩展功能在灵活性、效率以及易用性上为开发者和企业提供了更多可能性。</a:t>
            </a:r>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b="1"/>
              <a:t>**</a:t>
            </a:r>
            <a:r>
              <a:rPr lang="zh-CN" altLang="en-US" b="1"/>
              <a:t>应用案例：</a:t>
            </a:r>
            <a:r>
              <a:rPr lang="en-US" altLang="zh-CN" b="1"/>
              <a:t>**</a:t>
            </a:r>
            <a:endParaRPr lang="en-US" altLang="zh-CN" b="1"/>
          </a:p>
          <a:p>
            <a:endParaRPr lang="en-US" altLang="zh-CN"/>
          </a:p>
          <a:p>
            <a:r>
              <a:rPr lang="en-US" altLang="zh-CN"/>
              <a:t>- **</a:t>
            </a:r>
            <a:r>
              <a:rPr lang="zh-CN" altLang="en-US"/>
              <a:t>智能政务助手：</a:t>
            </a:r>
            <a:r>
              <a:rPr lang="en-US" altLang="zh-CN"/>
              <a:t>** </a:t>
            </a:r>
            <a:r>
              <a:rPr lang="zh-CN" altLang="en-US"/>
              <a:t>例如，部分地方政府利用基于大模型的虚拟助手系统，市民可以通过语音或文本形式提问，系统能够自动处理和提供准确答案。</a:t>
            </a:r>
            <a:endParaRPr lang="zh-CN" altLang="en-US"/>
          </a:p>
          <a:p>
            <a:r>
              <a:rPr lang="en-US" altLang="zh-CN"/>
              <a:t>- **</a:t>
            </a:r>
            <a:r>
              <a:rPr lang="zh-CN" altLang="en-US"/>
              <a:t>电子政务平台：</a:t>
            </a:r>
            <a:r>
              <a:rPr lang="en-US" altLang="zh-CN"/>
              <a:t>** </a:t>
            </a:r>
            <a:r>
              <a:rPr lang="zh-CN" altLang="en-US"/>
              <a:t>在一些国家的税务部门，</a:t>
            </a:r>
            <a:r>
              <a:rPr lang="en-US" altLang="zh-CN"/>
              <a:t>`GPT`</a:t>
            </a:r>
            <a:r>
              <a:rPr lang="zh-CN" altLang="en-US"/>
              <a:t>类的大模型被用来提供智能税务咨询，帮助民众理解复杂的税务政策和税务申报过程。</a:t>
            </a:r>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2"/>
            <a:r>
              <a:rPr lang="zh-CN" altLang="en-US" b="1"/>
              <a:t>硬件和能源瓶颈：</a:t>
            </a:r>
            <a:r>
              <a:rPr lang="zh-CN" altLang="en-US">
                <a:sym typeface="+mn-ea"/>
              </a:rPr>
              <a:t>尤其是随着模型规模的增长（如数百亿甚至万亿参数模型），训练一个大模型可能需要消耗数百兆瓦时的电能，带来巨大的运营成本和环境影响。</a:t>
            </a:r>
            <a:r>
              <a:rPr lang="en-US" altLang="zh-CN">
                <a:sym typeface="+mn-ea"/>
              </a:rPr>
              <a:t>  </a:t>
            </a:r>
            <a:endParaRPr lang="en-US" altLang="zh-CN"/>
          </a:p>
          <a:p>
            <a:endParaRPr lang="zh-CN" altLang="en-US" b="1"/>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lvl="2"/>
            <a:r>
              <a:rPr lang="zh-CN" altLang="en-US" b="1"/>
              <a:t>分布式计算：</a:t>
            </a:r>
            <a:r>
              <a:rPr lang="zh-CN" altLang="en-US">
                <a:sym typeface="+mn-ea"/>
              </a:rPr>
              <a:t>例如，在</a:t>
            </a:r>
            <a:r>
              <a:rPr lang="en-US" altLang="zh-CN">
                <a:sym typeface="+mn-ea"/>
              </a:rPr>
              <a:t>IoT</a:t>
            </a:r>
            <a:r>
              <a:rPr lang="zh-CN" altLang="en-US">
                <a:sym typeface="+mn-ea"/>
              </a:rPr>
              <a:t>（物联网）场景下，边缘设备可以部署轻量化模型处理本地任务，减少对云端算力的需求。</a:t>
            </a:r>
            <a:endParaRPr lang="zh-CN" altLang="en-US"/>
          </a:p>
          <a:p>
            <a:pPr marL="0" lvl="2"/>
            <a:endParaRPr lang="zh-CN" altLang="en-US" b="1"/>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t>
            </a:r>
            <a:r>
              <a:rPr lang="zh-CN" altLang="en-US"/>
              <a:t>应用案例：</a:t>
            </a:r>
            <a:r>
              <a:rPr lang="en-US" altLang="zh-CN"/>
              <a:t>**</a:t>
            </a:r>
            <a:endParaRPr lang="en-US" altLang="zh-CN"/>
          </a:p>
          <a:p>
            <a:endParaRPr lang="en-US" altLang="zh-CN"/>
          </a:p>
          <a:p>
            <a:r>
              <a:rPr lang="en-US" altLang="zh-CN"/>
              <a:t>- **</a:t>
            </a:r>
            <a:r>
              <a:rPr lang="zh-CN" altLang="en-US"/>
              <a:t>疫情防控：</a:t>
            </a:r>
            <a:r>
              <a:rPr lang="en-US" altLang="zh-CN"/>
              <a:t>** </a:t>
            </a:r>
            <a:r>
              <a:rPr lang="zh-CN" altLang="en-US"/>
              <a:t>在新冠疫情爆发期间，许多国家的政府使用大模型分析疫情数据，预测病毒传播趋势，从而及时调整防控政策。</a:t>
            </a:r>
            <a:endParaRPr lang="zh-CN" altLang="en-US"/>
          </a:p>
          <a:p>
            <a:r>
              <a:rPr lang="en-US" altLang="zh-CN"/>
              <a:t>- **</a:t>
            </a:r>
            <a:r>
              <a:rPr lang="zh-CN" altLang="en-US"/>
              <a:t>交通管理：</a:t>
            </a:r>
            <a:r>
              <a:rPr lang="en-US" altLang="zh-CN"/>
              <a:t>** </a:t>
            </a:r>
            <a:r>
              <a:rPr lang="zh-CN" altLang="en-US"/>
              <a:t>通过分析交通流量数据，智能交通系统能够预测高峰期的交通状况，为城市规划和交通管理提供科学依据。</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5122" name="Picture 6"/>
          <p:cNvPicPr>
            <a:picLocks noChangeAspect="1"/>
          </p:cNvPicPr>
          <p:nvPr/>
        </p:nvPicPr>
        <p:blipFill>
          <a:blip r:embed="rId2"/>
          <a:stretch>
            <a:fillRect/>
          </a:stretch>
        </p:blipFill>
        <p:spPr>
          <a:xfrm>
            <a:off x="0" y="3641725"/>
            <a:ext cx="9144000" cy="212725"/>
          </a:xfrm>
          <a:prstGeom prst="rect">
            <a:avLst/>
          </a:prstGeom>
          <a:noFill/>
          <a:ln w="9525">
            <a:noFill/>
          </a:ln>
        </p:spPr>
      </p:pic>
      <p:pic>
        <p:nvPicPr>
          <p:cNvPr id="5123" name="Picture 7"/>
          <p:cNvPicPr>
            <a:picLocks noChangeAspect="1"/>
          </p:cNvPicPr>
          <p:nvPr/>
        </p:nvPicPr>
        <p:blipFill>
          <a:blip r:embed="rId3"/>
          <a:stretch>
            <a:fillRect/>
          </a:stretch>
        </p:blipFill>
        <p:spPr>
          <a:xfrm>
            <a:off x="142875" y="60325"/>
            <a:ext cx="1085850" cy="1079500"/>
          </a:xfrm>
          <a:prstGeom prst="rect">
            <a:avLst/>
          </a:prstGeom>
          <a:noFill/>
          <a:ln w="9525">
            <a:noFill/>
          </a:ln>
        </p:spPr>
      </p:pic>
      <p:sp>
        <p:nvSpPr>
          <p:cNvPr id="2" name="标题 1"/>
          <p:cNvSpPr>
            <a:spLocks noGrp="1"/>
          </p:cNvSpPr>
          <p:nvPr>
            <p:ph type="ctrTitle"/>
          </p:nvPr>
        </p:nvSpPr>
        <p:spPr>
          <a:xfrm>
            <a:off x="685800" y="2130427"/>
            <a:ext cx="7772400" cy="1470025"/>
          </a:xfrm>
        </p:spPr>
        <p:txBody>
          <a:bodyPr>
            <a:normAutofit/>
          </a:bodyPr>
          <a:lstStyle>
            <a:lvl1pPr>
              <a:defRPr lang="en-US" altLang="zh-CN" sz="3600" b="1" kern="1200" dirty="0" smtClean="0">
                <a:solidFill>
                  <a:srgbClr val="FF000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ltLang="zh-CN" dirty="0" smtClean="0"/>
              <a:t>Click to edit Master subtitle style</a:t>
            </a:r>
            <a:endParaRPr lang="zh-CN" altLang="en-US" dirty="0"/>
          </a:p>
        </p:txBody>
      </p:sp>
      <p:sp>
        <p:nvSpPr>
          <p:cNvPr id="4" name="日期占位符 3"/>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5" name="灯片编号占位符 4"/>
          <p:cNvSpPr>
            <a:spLocks noGrp="1"/>
          </p:cNvSpPr>
          <p:nvPr>
            <p:ph type="sldNum" sz="quarter" idx="11"/>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6146" name="Picture 11"/>
          <p:cNvPicPr>
            <a:picLocks noChangeAspect="1"/>
          </p:cNvPicPr>
          <p:nvPr/>
        </p:nvPicPr>
        <p:blipFill>
          <a:blip r:embed="rId2"/>
          <a:stretch>
            <a:fillRect/>
          </a:stretch>
        </p:blipFill>
        <p:spPr>
          <a:xfrm>
            <a:off x="8405813" y="100013"/>
            <a:ext cx="730250" cy="730250"/>
          </a:xfrm>
          <a:prstGeom prst="rect">
            <a:avLst/>
          </a:prstGeom>
          <a:noFill/>
          <a:ln w="9525">
            <a:noFill/>
          </a:ln>
        </p:spPr>
      </p:pic>
      <p:pic>
        <p:nvPicPr>
          <p:cNvPr id="6147" name="Picture 7"/>
          <p:cNvPicPr>
            <a:picLocks noChangeAspect="1"/>
          </p:cNvPicPr>
          <p:nvPr/>
        </p:nvPicPr>
        <p:blipFill>
          <a:blip r:embed="rId3"/>
          <a:stretch>
            <a:fillRect/>
          </a:stretch>
        </p:blipFill>
        <p:spPr>
          <a:xfrm>
            <a:off x="0" y="817563"/>
            <a:ext cx="9144000" cy="212725"/>
          </a:xfrm>
          <a:prstGeom prst="rect">
            <a:avLst/>
          </a:prstGeom>
          <a:noFill/>
          <a:ln w="9525">
            <a:noFill/>
          </a:ln>
        </p:spPr>
      </p:pic>
      <p:sp>
        <p:nvSpPr>
          <p:cNvPr id="9" name="Rectangle 8"/>
          <p:cNvSpPr/>
          <p:nvPr/>
        </p:nvSpPr>
        <p:spPr>
          <a:xfrm>
            <a:off x="2160349" y="6407511"/>
            <a:ext cx="5087162" cy="346249"/>
          </a:xfrm>
          <a:prstGeom prst="rect">
            <a:avLst/>
          </a:prstGeom>
          <a:noFill/>
        </p:spPr>
        <p:txBody>
          <a:bodyPr wrap="none" lIns="68580" tIns="34290" rIns="68580" bIns="3429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Beijing</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Institute</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of</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Technology</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 </a:t>
            </a:r>
            <a:r>
              <a:rPr kumimoji="0" lang="en-US" altLang="zh-CN" sz="1800" b="1" i="0" u="none" strike="noStrike" kern="1200" cap="none" spc="0" normalizeH="0" baseline="0" noProof="0" dirty="0" err="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DataHammer</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Group</a:t>
            </a:r>
            <a:endPar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endParaRPr>
          </a:p>
        </p:txBody>
      </p:sp>
      <p:pic>
        <p:nvPicPr>
          <p:cNvPr id="6149" name="Picture 9"/>
          <p:cNvPicPr>
            <a:picLocks noChangeAspect="1"/>
          </p:cNvPicPr>
          <p:nvPr/>
        </p:nvPicPr>
        <p:blipFill>
          <a:blip r:embed="rId3"/>
          <a:stretch>
            <a:fillRect/>
          </a:stretch>
        </p:blipFill>
        <p:spPr>
          <a:xfrm rot="10800000">
            <a:off x="-7937" y="6264275"/>
            <a:ext cx="9144000" cy="212725"/>
          </a:xfrm>
          <a:prstGeom prst="rect">
            <a:avLst/>
          </a:prstGeom>
          <a:noFill/>
          <a:ln w="9525">
            <a:noFill/>
          </a:ln>
        </p:spPr>
      </p:pic>
      <p:sp>
        <p:nvSpPr>
          <p:cNvPr id="3" name="内容占位符 2"/>
          <p:cNvSpPr>
            <a:spLocks noGrp="1"/>
          </p:cNvSpPr>
          <p:nvPr>
            <p:ph idx="1"/>
          </p:nvPr>
        </p:nvSpPr>
        <p:spPr>
          <a:xfrm>
            <a:off x="457200" y="1184567"/>
            <a:ext cx="8229600" cy="4525963"/>
          </a:xfrm>
        </p:spPr>
        <p:txBody>
          <a:bodyPr/>
          <a:lstStyle>
            <a:lvl1pPr marL="257175" indent="-257175">
              <a:buClr>
                <a:srgbClr val="FF0000"/>
              </a:buClr>
              <a:buFont typeface="ZapfDingbatsITC" charset="0"/>
              <a:buChar char="❈"/>
              <a:defRPr/>
            </a:lvl1pPr>
            <a:lvl2pPr marL="557530" indent="-214630">
              <a:buClr>
                <a:srgbClr val="FF0000"/>
              </a:buClr>
              <a:buFont typeface="ArialUnicodeMS" charset="0"/>
              <a:buChar char="❆"/>
              <a:defRPr/>
            </a:lvl2pPr>
            <a:lvl3pPr marL="857250" indent="-171450">
              <a:buClr>
                <a:srgbClr val="FF0000"/>
              </a:buClr>
              <a:buFont typeface="ZapfDingbatsITC" charset="0"/>
              <a:buChar char="❁"/>
              <a:defRPr/>
            </a:lvl3pPr>
            <a:lvl4pPr marL="1200150" indent="-171450">
              <a:buClr>
                <a:srgbClr val="FF0000"/>
              </a:buClr>
              <a:buFont typeface="ZapfDingbatsITC" charset="0"/>
              <a:buChar char="✥"/>
              <a:defRPr/>
            </a:lvl4pPr>
            <a:lvl5pPr marL="1543050" indent="-171450">
              <a:buClr>
                <a:srgbClr val="FF0000"/>
              </a:buClr>
              <a:buFont typeface="Wingdings" panose="05000000000000000000" pitchFamily="2" charset="2"/>
              <a:buChar char="Ø"/>
              <a:defRPr/>
            </a:lvl5pPr>
          </a:lstStyle>
          <a:p>
            <a:pPr lvl="0"/>
            <a:r>
              <a:rPr lang="en-US" altLang="zh-CN" dirty="0" smtClean="0"/>
              <a:t>Click to edit Master text styles</a:t>
            </a:r>
            <a:endParaRPr lang="en-US" altLang="zh-CN" dirty="0" smtClean="0"/>
          </a:p>
          <a:p>
            <a:pPr lvl="1"/>
            <a:r>
              <a:rPr lang="en-US" altLang="zh-CN" dirty="0" smtClean="0"/>
              <a:t>Second level</a:t>
            </a:r>
            <a:endParaRPr lang="en-US" altLang="zh-CN" dirty="0" smtClean="0"/>
          </a:p>
          <a:p>
            <a:pPr lvl="2"/>
            <a:r>
              <a:rPr lang="en-US" altLang="zh-CN" dirty="0" smtClean="0"/>
              <a:t>Third level</a:t>
            </a:r>
            <a:endParaRPr lang="en-US" altLang="zh-CN" dirty="0" smtClean="0"/>
          </a:p>
          <a:p>
            <a:pPr lvl="3"/>
            <a:r>
              <a:rPr lang="en-US" altLang="zh-CN" dirty="0" smtClean="0"/>
              <a:t>Fourth level</a:t>
            </a:r>
            <a:endParaRPr lang="en-US" altLang="zh-CN" dirty="0" smtClean="0"/>
          </a:p>
          <a:p>
            <a:pPr lvl="4"/>
            <a:r>
              <a:rPr lang="en-US" altLang="zh-CN" dirty="0" smtClean="0"/>
              <a:t>Fifth level</a:t>
            </a:r>
            <a:endParaRPr lang="zh-CN" altLang="en-US" dirty="0"/>
          </a:p>
        </p:txBody>
      </p:sp>
      <p:sp>
        <p:nvSpPr>
          <p:cNvPr id="11" name="标题 1"/>
          <p:cNvSpPr>
            <a:spLocks noGrp="1"/>
          </p:cNvSpPr>
          <p:nvPr>
            <p:ph type="ctrTitle"/>
          </p:nvPr>
        </p:nvSpPr>
        <p:spPr>
          <a:xfrm>
            <a:off x="457200" y="212389"/>
            <a:ext cx="7938000" cy="711200"/>
          </a:xfrm>
        </p:spPr>
        <p:txBody>
          <a:bodyPr>
            <a:normAutofit/>
          </a:bodyPr>
          <a:lstStyle>
            <a:lvl1pPr algn="l">
              <a:defRPr lang="zh-CN" altLang="en-US" sz="2800" b="1" kern="1200" dirty="0">
                <a:solidFill>
                  <a:srgbClr val="0000FF"/>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2" name="Date Placeholder 18"/>
          <p:cNvSpPr>
            <a:spLocks noGrp="1"/>
          </p:cNvSpPr>
          <p:nvPr>
            <p:ph type="dt" sz="half" idx="2"/>
          </p:nvPr>
        </p:nvSpPr>
        <p:spPr>
          <a:xfrm>
            <a:off x="207963" y="6467475"/>
            <a:ext cx="1111250" cy="390525"/>
          </a:xfrm>
          <a:prstGeom prst="rect">
            <a:avLst/>
          </a:prstGeom>
        </p:spPr>
        <p:txBody>
          <a:bodyPr vert="horz" lIns="91440" tIns="45720" rIns="91440" bIns="45720" rtlCol="0" anchor="ctr"/>
          <a:lstStyle/>
          <a:p>
            <a:pPr eaLnBrk="1" hangingPunct="1"/>
            <a:fld id="{BB962C8B-B14F-4D97-AF65-F5344CB8AC3E}" type="datetimeFigureOut">
              <a:rPr lang="en-US" sz="1500"/>
            </a:fld>
            <a:endParaRPr lang="en-US" sz="1500"/>
          </a:p>
        </p:txBody>
      </p:sp>
      <p:sp>
        <p:nvSpPr>
          <p:cNvPr id="12" name="Slide Number Placeholder 19"/>
          <p:cNvSpPr>
            <a:spLocks noGrp="1"/>
          </p:cNvSpPr>
          <p:nvPr>
            <p:ph type="sldNum" sz="quarter" idx="4"/>
          </p:nvPr>
        </p:nvSpPr>
        <p:spPr>
          <a:xfrm>
            <a:off x="8088313" y="6467475"/>
            <a:ext cx="898525" cy="390525"/>
          </a:xfrm>
          <a:prstGeom prst="rect">
            <a:avLst/>
          </a:prstGeom>
        </p:spPr>
        <p:txBody>
          <a:bodyPr vert="horz" lIns="91440" tIns="45720" rIns="91440" bIns="45720" rtlCol="0" anchor="ctr"/>
          <a:lstStyle/>
          <a:p>
            <a:pPr algn="r" eaLnBrk="1" hangingPunct="1"/>
            <a:fld id="{9A0DB2DC-4C9A-4742-B13C-FB6460FD3503}" type="slidenum">
              <a:rPr lang="en-US" sz="1500"/>
            </a:fld>
            <a:endParaRPr lang="en-US" sz="150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5122" name="Picture 6"/>
          <p:cNvPicPr>
            <a:picLocks noChangeAspect="1"/>
          </p:cNvPicPr>
          <p:nvPr/>
        </p:nvPicPr>
        <p:blipFill>
          <a:blip r:embed="rId2"/>
          <a:stretch>
            <a:fillRect/>
          </a:stretch>
        </p:blipFill>
        <p:spPr>
          <a:xfrm>
            <a:off x="0" y="3641725"/>
            <a:ext cx="9144000" cy="212725"/>
          </a:xfrm>
          <a:prstGeom prst="rect">
            <a:avLst/>
          </a:prstGeom>
          <a:noFill/>
          <a:ln w="9525">
            <a:noFill/>
          </a:ln>
        </p:spPr>
      </p:pic>
      <p:pic>
        <p:nvPicPr>
          <p:cNvPr id="5123" name="Picture 7"/>
          <p:cNvPicPr>
            <a:picLocks noChangeAspect="1"/>
          </p:cNvPicPr>
          <p:nvPr/>
        </p:nvPicPr>
        <p:blipFill>
          <a:blip r:embed="rId3"/>
          <a:stretch>
            <a:fillRect/>
          </a:stretch>
        </p:blipFill>
        <p:spPr>
          <a:xfrm>
            <a:off x="142875" y="60325"/>
            <a:ext cx="1085850" cy="1079500"/>
          </a:xfrm>
          <a:prstGeom prst="rect">
            <a:avLst/>
          </a:prstGeom>
          <a:noFill/>
          <a:ln w="9525">
            <a:noFill/>
          </a:ln>
        </p:spPr>
      </p:pic>
      <p:sp>
        <p:nvSpPr>
          <p:cNvPr id="2" name="标题 1"/>
          <p:cNvSpPr>
            <a:spLocks noGrp="1"/>
          </p:cNvSpPr>
          <p:nvPr>
            <p:ph type="ctrTitle"/>
          </p:nvPr>
        </p:nvSpPr>
        <p:spPr>
          <a:xfrm>
            <a:off x="685800" y="2130427"/>
            <a:ext cx="7772400" cy="1470025"/>
          </a:xfrm>
        </p:spPr>
        <p:txBody>
          <a:bodyPr>
            <a:normAutofit/>
          </a:bodyPr>
          <a:lstStyle>
            <a:lvl1pPr>
              <a:defRPr lang="en-US" altLang="zh-CN" sz="3600" b="1" kern="1200" dirty="0" smtClean="0">
                <a:solidFill>
                  <a:srgbClr val="FF000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ltLang="zh-CN" dirty="0" smtClean="0"/>
              <a:t>Click to edit Master subtitle style</a:t>
            </a:r>
            <a:endParaRPr lang="zh-CN" altLang="en-US" dirty="0"/>
          </a:p>
        </p:txBody>
      </p:sp>
      <p:sp>
        <p:nvSpPr>
          <p:cNvPr id="4" name="日期占位符 3"/>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5" name="灯片编号占位符 4"/>
          <p:cNvSpPr>
            <a:spLocks noGrp="1"/>
          </p:cNvSpPr>
          <p:nvPr>
            <p:ph type="sldNum" sz="quarter" idx="11"/>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6146" name="Picture 11"/>
          <p:cNvPicPr>
            <a:picLocks noChangeAspect="1"/>
          </p:cNvPicPr>
          <p:nvPr/>
        </p:nvPicPr>
        <p:blipFill>
          <a:blip r:embed="rId2"/>
          <a:stretch>
            <a:fillRect/>
          </a:stretch>
        </p:blipFill>
        <p:spPr>
          <a:xfrm>
            <a:off x="8405813" y="100013"/>
            <a:ext cx="730250" cy="730250"/>
          </a:xfrm>
          <a:prstGeom prst="rect">
            <a:avLst/>
          </a:prstGeom>
          <a:noFill/>
          <a:ln w="9525">
            <a:noFill/>
          </a:ln>
        </p:spPr>
      </p:pic>
      <p:pic>
        <p:nvPicPr>
          <p:cNvPr id="6147" name="Picture 7"/>
          <p:cNvPicPr>
            <a:picLocks noChangeAspect="1"/>
          </p:cNvPicPr>
          <p:nvPr/>
        </p:nvPicPr>
        <p:blipFill>
          <a:blip r:embed="rId3"/>
          <a:stretch>
            <a:fillRect/>
          </a:stretch>
        </p:blipFill>
        <p:spPr>
          <a:xfrm>
            <a:off x="0" y="817563"/>
            <a:ext cx="9144000" cy="212725"/>
          </a:xfrm>
          <a:prstGeom prst="rect">
            <a:avLst/>
          </a:prstGeom>
          <a:noFill/>
          <a:ln w="9525">
            <a:noFill/>
          </a:ln>
        </p:spPr>
      </p:pic>
      <p:sp>
        <p:nvSpPr>
          <p:cNvPr id="9" name="Rectangle 8"/>
          <p:cNvSpPr/>
          <p:nvPr/>
        </p:nvSpPr>
        <p:spPr>
          <a:xfrm>
            <a:off x="2160349" y="6407511"/>
            <a:ext cx="5087162" cy="346249"/>
          </a:xfrm>
          <a:prstGeom prst="rect">
            <a:avLst/>
          </a:prstGeom>
          <a:noFill/>
        </p:spPr>
        <p:txBody>
          <a:bodyPr wrap="none" lIns="68580" tIns="34290" rIns="68580" bIns="3429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Beijing</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Institute</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of</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Technology</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Apple Chancery" charset="0"/>
                <a:ea typeface="Apple Chancery" charset="0"/>
                <a:cs typeface="Apple Chancery" charset="0"/>
              </a:rPr>
              <a:t> ∙ </a:t>
            </a:r>
            <a:r>
              <a:rPr kumimoji="0" lang="en-US" altLang="zh-CN" sz="1800" b="1" i="0" u="none" strike="noStrike" kern="1200" cap="none" spc="0" normalizeH="0" baseline="0" noProof="0" dirty="0" err="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DataHammer</a:t>
            </a:r>
            <a:r>
              <a:rPr kumimoji="0" lang="zh-CN" altLang="en-US"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 </a:t>
            </a:r>
            <a:r>
              <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rPr>
              <a:t>Group</a:t>
            </a:r>
            <a:endParaRPr kumimoji="0" lang="en-US" altLang="zh-CN" sz="1800" b="1" i="0" u="none" strike="noStrike" kern="1200" cap="none" spc="0" normalizeH="0" baseline="0" noProof="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uLnTx/>
              <a:uFillTx/>
              <a:latin typeface="Curlz MT" panose="04040404050702020202" charset="0"/>
              <a:ea typeface="Curlz MT" panose="04040404050702020202" charset="0"/>
              <a:cs typeface="Curlz MT" panose="04040404050702020202" charset="0"/>
            </a:endParaRPr>
          </a:p>
        </p:txBody>
      </p:sp>
      <p:pic>
        <p:nvPicPr>
          <p:cNvPr id="6149" name="Picture 9"/>
          <p:cNvPicPr>
            <a:picLocks noChangeAspect="1"/>
          </p:cNvPicPr>
          <p:nvPr/>
        </p:nvPicPr>
        <p:blipFill>
          <a:blip r:embed="rId3"/>
          <a:stretch>
            <a:fillRect/>
          </a:stretch>
        </p:blipFill>
        <p:spPr>
          <a:xfrm rot="10800000">
            <a:off x="-7937" y="6264275"/>
            <a:ext cx="9144000" cy="212725"/>
          </a:xfrm>
          <a:prstGeom prst="rect">
            <a:avLst/>
          </a:prstGeom>
          <a:noFill/>
          <a:ln w="9525">
            <a:noFill/>
          </a:ln>
        </p:spPr>
      </p:pic>
      <p:sp>
        <p:nvSpPr>
          <p:cNvPr id="3" name="内容占位符 2"/>
          <p:cNvSpPr>
            <a:spLocks noGrp="1"/>
          </p:cNvSpPr>
          <p:nvPr>
            <p:ph idx="1"/>
          </p:nvPr>
        </p:nvSpPr>
        <p:spPr>
          <a:xfrm>
            <a:off x="457200" y="1184567"/>
            <a:ext cx="8229600" cy="4525963"/>
          </a:xfrm>
        </p:spPr>
        <p:txBody>
          <a:bodyPr/>
          <a:lstStyle>
            <a:lvl1pPr marL="257175" indent="-257175">
              <a:buClr>
                <a:srgbClr val="FF0000"/>
              </a:buClr>
              <a:buFont typeface="ZapfDingbatsITC" charset="0"/>
              <a:buChar char="❈"/>
              <a:defRPr/>
            </a:lvl1pPr>
            <a:lvl2pPr marL="557530" indent="-214630">
              <a:buClr>
                <a:srgbClr val="FF0000"/>
              </a:buClr>
              <a:buFont typeface="ArialUnicodeMS" charset="0"/>
              <a:buChar char="❆"/>
              <a:defRPr/>
            </a:lvl2pPr>
            <a:lvl3pPr marL="857250" indent="-171450">
              <a:buClr>
                <a:srgbClr val="FF0000"/>
              </a:buClr>
              <a:buFont typeface="ZapfDingbatsITC" charset="0"/>
              <a:buChar char="❁"/>
              <a:defRPr/>
            </a:lvl3pPr>
            <a:lvl4pPr marL="1200150" indent="-171450">
              <a:buClr>
                <a:srgbClr val="FF0000"/>
              </a:buClr>
              <a:buFont typeface="ZapfDingbatsITC" charset="0"/>
              <a:buChar char="✥"/>
              <a:defRPr/>
            </a:lvl4pPr>
            <a:lvl5pPr marL="1543050" indent="-171450">
              <a:buClr>
                <a:srgbClr val="FF0000"/>
              </a:buClr>
              <a:buFont typeface="Wingdings" panose="05000000000000000000" pitchFamily="2" charset="2"/>
              <a:buChar char="Ø"/>
              <a:defRPr/>
            </a:lvl5pPr>
          </a:lstStyle>
          <a:p>
            <a:pPr lvl="0"/>
            <a:r>
              <a:rPr lang="en-US" altLang="zh-CN" dirty="0" smtClean="0"/>
              <a:t>Click to edit Master text styles</a:t>
            </a:r>
            <a:endParaRPr lang="en-US" altLang="zh-CN" dirty="0" smtClean="0"/>
          </a:p>
          <a:p>
            <a:pPr lvl="1"/>
            <a:r>
              <a:rPr lang="en-US" altLang="zh-CN" dirty="0" smtClean="0"/>
              <a:t>Second level</a:t>
            </a:r>
            <a:endParaRPr lang="en-US" altLang="zh-CN" dirty="0" smtClean="0"/>
          </a:p>
          <a:p>
            <a:pPr lvl="2"/>
            <a:r>
              <a:rPr lang="en-US" altLang="zh-CN" dirty="0" smtClean="0"/>
              <a:t>Third level</a:t>
            </a:r>
            <a:endParaRPr lang="en-US" altLang="zh-CN" dirty="0" smtClean="0"/>
          </a:p>
          <a:p>
            <a:pPr lvl="3"/>
            <a:r>
              <a:rPr lang="en-US" altLang="zh-CN" dirty="0" smtClean="0"/>
              <a:t>Fourth level</a:t>
            </a:r>
            <a:endParaRPr lang="en-US" altLang="zh-CN" dirty="0" smtClean="0"/>
          </a:p>
          <a:p>
            <a:pPr lvl="4"/>
            <a:r>
              <a:rPr lang="en-US" altLang="zh-CN" dirty="0" smtClean="0"/>
              <a:t>Fifth level</a:t>
            </a:r>
            <a:endParaRPr lang="zh-CN" altLang="en-US" dirty="0"/>
          </a:p>
        </p:txBody>
      </p:sp>
      <p:sp>
        <p:nvSpPr>
          <p:cNvPr id="11" name="标题 1"/>
          <p:cNvSpPr>
            <a:spLocks noGrp="1"/>
          </p:cNvSpPr>
          <p:nvPr>
            <p:ph type="ctrTitle"/>
          </p:nvPr>
        </p:nvSpPr>
        <p:spPr>
          <a:xfrm>
            <a:off x="457200" y="212389"/>
            <a:ext cx="7938000" cy="711200"/>
          </a:xfrm>
        </p:spPr>
        <p:txBody>
          <a:bodyPr>
            <a:normAutofit/>
          </a:bodyPr>
          <a:lstStyle>
            <a:lvl1pPr algn="l">
              <a:defRPr lang="zh-CN" altLang="en-US" sz="2800" b="1" kern="1200" dirty="0">
                <a:solidFill>
                  <a:srgbClr val="0000FF"/>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j-cs"/>
              </a:defRPr>
            </a:lvl1pPr>
          </a:lstStyle>
          <a:p>
            <a:r>
              <a:rPr lang="en-US" altLang="zh-CN" dirty="0" smtClean="0"/>
              <a:t>Click to edit Master title style</a:t>
            </a:r>
            <a:endParaRPr lang="zh-CN" altLang="en-US" dirty="0"/>
          </a:p>
        </p:txBody>
      </p:sp>
      <p:sp>
        <p:nvSpPr>
          <p:cNvPr id="2" name="Date Placeholder 18"/>
          <p:cNvSpPr>
            <a:spLocks noGrp="1"/>
          </p:cNvSpPr>
          <p:nvPr>
            <p:ph type="dt" sz="half" idx="2"/>
          </p:nvPr>
        </p:nvSpPr>
        <p:spPr>
          <a:xfrm>
            <a:off x="207963" y="6467475"/>
            <a:ext cx="1111250" cy="390525"/>
          </a:xfrm>
          <a:prstGeom prst="rect">
            <a:avLst/>
          </a:prstGeom>
        </p:spPr>
        <p:txBody>
          <a:bodyPr vert="horz" lIns="91440" tIns="45720" rIns="91440" bIns="45720" rtlCol="0" anchor="ctr"/>
          <a:lstStyle/>
          <a:p>
            <a:pPr eaLnBrk="1" hangingPunct="1"/>
            <a:fld id="{BB962C8B-B14F-4D97-AF65-F5344CB8AC3E}" type="datetimeFigureOut">
              <a:rPr lang="en-US" sz="1500"/>
            </a:fld>
            <a:endParaRPr lang="en-US" sz="1500"/>
          </a:p>
        </p:txBody>
      </p:sp>
      <p:sp>
        <p:nvSpPr>
          <p:cNvPr id="12" name="Slide Number Placeholder 19"/>
          <p:cNvSpPr>
            <a:spLocks noGrp="1"/>
          </p:cNvSpPr>
          <p:nvPr>
            <p:ph type="sldNum" sz="quarter" idx="4"/>
          </p:nvPr>
        </p:nvSpPr>
        <p:spPr>
          <a:xfrm>
            <a:off x="8088313" y="6467475"/>
            <a:ext cx="898525" cy="390525"/>
          </a:xfrm>
          <a:prstGeom prst="rect">
            <a:avLst/>
          </a:prstGeom>
        </p:spPr>
        <p:txBody>
          <a:bodyPr vert="horz" lIns="91440" tIns="45720" rIns="91440" bIns="45720" rtlCol="0" anchor="ctr"/>
          <a:lstStyle/>
          <a:p>
            <a:pPr algn="r" eaLnBrk="1" hangingPunct="1"/>
            <a:fld id="{9A0DB2DC-4C9A-4742-B13C-FB6460FD3503}" type="slidenum">
              <a:rPr lang="en-US" sz="1500"/>
            </a:fld>
            <a:endParaRPr lang="en-US" sz="150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wrap="square">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3087000" y="5593050"/>
            <a:ext cx="2970000" cy="237600"/>
          </a:xfrm>
        </p:spPr>
        <p:txBody>
          <a:bodyPr/>
          <a:lstStyle/>
          <a:p>
            <a:endParaRPr lang="zh-CN" altLang="en-US" dirty="0"/>
          </a:p>
        </p:txBody>
      </p:sp>
      <p:sp>
        <p:nvSpPr>
          <p:cNvPr id="5" name="灯片编号占位符 4"/>
          <p:cNvSpPr>
            <a:spLocks noGrp="1"/>
          </p:cNvSpPr>
          <p:nvPr>
            <p:ph type="sldNum" sz="quarter" idx="12"/>
            <p:custDataLst>
              <p:tags r:id="rId4"/>
            </p:custDataLst>
          </p:nvPr>
        </p:nvSpPr>
        <p:spPr/>
        <p:txBody>
          <a:bodyPr wrap="square">
            <a:normAutofit/>
          </a:body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slideLayout" Target="../slideLayouts/slideLayout7.xml"/><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endParaRPr lang="zh-CN" altLang="en-US"/>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defRPr sz="900">
                <a:solidFill>
                  <a:srgbClr val="898989"/>
                </a:solidFill>
              </a:defRPr>
            </a:lvl1p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rgbClr val="898989"/>
                </a:solidFill>
              </a:defRPr>
            </a:lvl1p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iming>
    <p:tnLst>
      <p:par>
        <p:cTn id="1" dur="indefinite" restart="never" nodeType="tmRoot"/>
      </p:par>
    </p:tnLst>
  </p:timing>
  <p:hf sldNum="0" hdr="0" ftr="0" dt="0"/>
  <p:txStyles>
    <p:titleStyle>
      <a:lvl1pPr algn="ctr" defTabSz="342900" rtl="0" eaLnBrk="0" fontAlgn="base" hangingPunct="0">
        <a:spcBef>
          <a:spcPct val="0"/>
        </a:spcBef>
        <a:spcAft>
          <a:spcPct val="0"/>
        </a:spcAft>
        <a:defRPr sz="3300" kern="1200">
          <a:solidFill>
            <a:schemeClr val="tx1"/>
          </a:solidFill>
          <a:latin typeface="+mj-lt"/>
          <a:ea typeface="+mj-ea"/>
          <a:cs typeface="+mj-cs"/>
        </a:defRPr>
      </a:lvl1pPr>
      <a:lvl2pPr algn="ctr" defTabSz="342900" rtl="0" eaLnBrk="0" fontAlgn="base" hangingPunct="0">
        <a:spcBef>
          <a:spcPct val="0"/>
        </a:spcBef>
        <a:spcAft>
          <a:spcPct val="0"/>
        </a:spcAft>
        <a:defRPr sz="3300">
          <a:solidFill>
            <a:schemeClr val="tx1"/>
          </a:solidFill>
          <a:latin typeface="Calibri" panose="020F0502020204030204" charset="0"/>
        </a:defRPr>
      </a:lvl2pPr>
      <a:lvl3pPr algn="ctr" defTabSz="342900" rtl="0" eaLnBrk="0" fontAlgn="base" hangingPunct="0">
        <a:spcBef>
          <a:spcPct val="0"/>
        </a:spcBef>
        <a:spcAft>
          <a:spcPct val="0"/>
        </a:spcAft>
        <a:defRPr sz="3300">
          <a:solidFill>
            <a:schemeClr val="tx1"/>
          </a:solidFill>
          <a:latin typeface="Calibri" panose="020F0502020204030204" charset="0"/>
        </a:defRPr>
      </a:lvl3pPr>
      <a:lvl4pPr algn="ctr" defTabSz="342900" rtl="0" eaLnBrk="0" fontAlgn="base" hangingPunct="0">
        <a:spcBef>
          <a:spcPct val="0"/>
        </a:spcBef>
        <a:spcAft>
          <a:spcPct val="0"/>
        </a:spcAft>
        <a:defRPr sz="3300">
          <a:solidFill>
            <a:schemeClr val="tx1"/>
          </a:solidFill>
          <a:latin typeface="Calibri" panose="020F0502020204030204" charset="0"/>
        </a:defRPr>
      </a:lvl4pPr>
      <a:lvl5pPr algn="ctr" defTabSz="342900" rtl="0" eaLnBrk="0" fontAlgn="base" hangingPunct="0">
        <a:spcBef>
          <a:spcPct val="0"/>
        </a:spcBef>
        <a:spcAft>
          <a:spcPct val="0"/>
        </a:spcAft>
        <a:defRPr sz="3300">
          <a:solidFill>
            <a:schemeClr val="tx1"/>
          </a:solidFill>
          <a:latin typeface="Calibri" panose="020F0502020204030204" charset="0"/>
        </a:defRPr>
      </a:lvl5pPr>
      <a:lvl6pPr marL="457200" algn="ctr" defTabSz="342900" rtl="0" fontAlgn="base">
        <a:spcBef>
          <a:spcPct val="0"/>
        </a:spcBef>
        <a:spcAft>
          <a:spcPct val="0"/>
        </a:spcAft>
        <a:defRPr sz="3300">
          <a:solidFill>
            <a:schemeClr val="tx1"/>
          </a:solidFill>
          <a:latin typeface="Calibri" panose="020F0502020204030204" charset="0"/>
        </a:defRPr>
      </a:lvl6pPr>
      <a:lvl7pPr marL="914400" algn="ctr" defTabSz="342900" rtl="0" fontAlgn="base">
        <a:spcBef>
          <a:spcPct val="0"/>
        </a:spcBef>
        <a:spcAft>
          <a:spcPct val="0"/>
        </a:spcAft>
        <a:defRPr sz="3300">
          <a:solidFill>
            <a:schemeClr val="tx1"/>
          </a:solidFill>
          <a:latin typeface="Calibri" panose="020F0502020204030204" charset="0"/>
        </a:defRPr>
      </a:lvl7pPr>
      <a:lvl8pPr marL="1371600" algn="ctr" defTabSz="342900" rtl="0" fontAlgn="base">
        <a:spcBef>
          <a:spcPct val="0"/>
        </a:spcBef>
        <a:spcAft>
          <a:spcPct val="0"/>
        </a:spcAft>
        <a:defRPr sz="3300">
          <a:solidFill>
            <a:schemeClr val="tx1"/>
          </a:solidFill>
          <a:latin typeface="Calibri" panose="020F0502020204030204" charset="0"/>
        </a:defRPr>
      </a:lvl8pPr>
      <a:lvl9pPr marL="1828800" algn="ctr" defTabSz="342900" rtl="0" fontAlgn="base">
        <a:spcBef>
          <a:spcPct val="0"/>
        </a:spcBef>
        <a:spcAft>
          <a:spcPct val="0"/>
        </a:spcAft>
        <a:defRPr sz="3300">
          <a:solidFill>
            <a:schemeClr val="tx1"/>
          </a:solidFill>
          <a:latin typeface="Calibri" panose="020F0502020204030204" charset="0"/>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p:bodyStyle>
    <p:otherStyle>
      <a:defPPr>
        <a:defRPr lang="zh-CN"/>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endParaRPr lang="zh-CN" altLang="en-US"/>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defRPr sz="900">
                <a:solidFill>
                  <a:srgbClr val="898989"/>
                </a:solidFill>
              </a:defRPr>
            </a:lvl1pPr>
          </a:lstStyle>
          <a:p>
            <a:pPr lvl="0" eaLnBrk="1" hangingPunct="1"/>
            <a:fld id="{BB962C8B-B14F-4D97-AF65-F5344CB8AC3E}" type="datetimeFigureOut">
              <a:rPr lang="en-US">
                <a:latin typeface="Calibri" panose="020F0502020204030204"/>
              </a:rPr>
            </a:fld>
            <a:endParaRPr lang="en-US">
              <a:latin typeface="Calibri" panose="020F0502020204030204"/>
            </a:endParaRPr>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rgbClr val="898989"/>
                </a:solidFill>
              </a:defRPr>
            </a:lvl1pPr>
          </a:lstStyle>
          <a:p>
            <a:pPr lvl="0" eaLnBrk="1" hangingPunct="1"/>
            <a:fld id="{9A0DB2DC-4C9A-4742-B13C-FB6460FD3503}" type="slidenum">
              <a:rPr lang="en-US">
                <a:latin typeface="Calibri" panose="020F0502020204030204"/>
              </a:rPr>
            </a:fld>
            <a:endParaRPr lang="en-US">
              <a:latin typeface="Calibri" panose="020F0502020204030204"/>
            </a:endParaRPr>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Lst>
  <p:timing>
    <p:tnLst>
      <p:par>
        <p:cTn id="1" dur="indefinite" restart="never" nodeType="tmRoot"/>
      </p:par>
    </p:tnLst>
  </p:timing>
  <p:hf sldNum="0" hdr="0" ftr="0" dt="0"/>
  <p:txStyles>
    <p:titleStyle>
      <a:lvl1pPr algn="ctr" defTabSz="342900" rtl="0" eaLnBrk="0" fontAlgn="base" hangingPunct="0">
        <a:spcBef>
          <a:spcPct val="0"/>
        </a:spcBef>
        <a:spcAft>
          <a:spcPct val="0"/>
        </a:spcAft>
        <a:defRPr sz="3300" kern="1200">
          <a:solidFill>
            <a:schemeClr val="tx1"/>
          </a:solidFill>
          <a:latin typeface="+mj-lt"/>
          <a:ea typeface="+mj-ea"/>
          <a:cs typeface="+mj-cs"/>
        </a:defRPr>
      </a:lvl1pPr>
      <a:lvl2pPr algn="ctr" defTabSz="342900" rtl="0" eaLnBrk="0" fontAlgn="base" hangingPunct="0">
        <a:spcBef>
          <a:spcPct val="0"/>
        </a:spcBef>
        <a:spcAft>
          <a:spcPct val="0"/>
        </a:spcAft>
        <a:defRPr sz="3300">
          <a:solidFill>
            <a:schemeClr val="tx1"/>
          </a:solidFill>
          <a:latin typeface="Calibri" panose="020F0502020204030204" charset="0"/>
        </a:defRPr>
      </a:lvl2pPr>
      <a:lvl3pPr algn="ctr" defTabSz="342900" rtl="0" eaLnBrk="0" fontAlgn="base" hangingPunct="0">
        <a:spcBef>
          <a:spcPct val="0"/>
        </a:spcBef>
        <a:spcAft>
          <a:spcPct val="0"/>
        </a:spcAft>
        <a:defRPr sz="3300">
          <a:solidFill>
            <a:schemeClr val="tx1"/>
          </a:solidFill>
          <a:latin typeface="Calibri" panose="020F0502020204030204" charset="0"/>
        </a:defRPr>
      </a:lvl3pPr>
      <a:lvl4pPr algn="ctr" defTabSz="342900" rtl="0" eaLnBrk="0" fontAlgn="base" hangingPunct="0">
        <a:spcBef>
          <a:spcPct val="0"/>
        </a:spcBef>
        <a:spcAft>
          <a:spcPct val="0"/>
        </a:spcAft>
        <a:defRPr sz="3300">
          <a:solidFill>
            <a:schemeClr val="tx1"/>
          </a:solidFill>
          <a:latin typeface="Calibri" panose="020F0502020204030204" charset="0"/>
        </a:defRPr>
      </a:lvl4pPr>
      <a:lvl5pPr algn="ctr" defTabSz="342900" rtl="0" eaLnBrk="0" fontAlgn="base" hangingPunct="0">
        <a:spcBef>
          <a:spcPct val="0"/>
        </a:spcBef>
        <a:spcAft>
          <a:spcPct val="0"/>
        </a:spcAft>
        <a:defRPr sz="3300">
          <a:solidFill>
            <a:schemeClr val="tx1"/>
          </a:solidFill>
          <a:latin typeface="Calibri" panose="020F0502020204030204" charset="0"/>
        </a:defRPr>
      </a:lvl5pPr>
      <a:lvl6pPr marL="457200" algn="ctr" defTabSz="342900" rtl="0" fontAlgn="base">
        <a:spcBef>
          <a:spcPct val="0"/>
        </a:spcBef>
        <a:spcAft>
          <a:spcPct val="0"/>
        </a:spcAft>
        <a:defRPr sz="3300">
          <a:solidFill>
            <a:schemeClr val="tx1"/>
          </a:solidFill>
          <a:latin typeface="Calibri" panose="020F0502020204030204" charset="0"/>
        </a:defRPr>
      </a:lvl6pPr>
      <a:lvl7pPr marL="914400" algn="ctr" defTabSz="342900" rtl="0" fontAlgn="base">
        <a:spcBef>
          <a:spcPct val="0"/>
        </a:spcBef>
        <a:spcAft>
          <a:spcPct val="0"/>
        </a:spcAft>
        <a:defRPr sz="3300">
          <a:solidFill>
            <a:schemeClr val="tx1"/>
          </a:solidFill>
          <a:latin typeface="Calibri" panose="020F0502020204030204" charset="0"/>
        </a:defRPr>
      </a:lvl7pPr>
      <a:lvl8pPr marL="1371600" algn="ctr" defTabSz="342900" rtl="0" fontAlgn="base">
        <a:spcBef>
          <a:spcPct val="0"/>
        </a:spcBef>
        <a:spcAft>
          <a:spcPct val="0"/>
        </a:spcAft>
        <a:defRPr sz="3300">
          <a:solidFill>
            <a:schemeClr val="tx1"/>
          </a:solidFill>
          <a:latin typeface="Calibri" panose="020F0502020204030204" charset="0"/>
        </a:defRPr>
      </a:lvl8pPr>
      <a:lvl9pPr marL="1828800" algn="ctr" defTabSz="342900" rtl="0" fontAlgn="base">
        <a:spcBef>
          <a:spcPct val="0"/>
        </a:spcBef>
        <a:spcAft>
          <a:spcPct val="0"/>
        </a:spcAft>
        <a:defRPr sz="3300">
          <a:solidFill>
            <a:schemeClr val="tx1"/>
          </a:solidFill>
          <a:latin typeface="Calibri" panose="020F0502020204030204" charset="0"/>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p:bodyStyle>
    <p:otherStyle>
      <a:defPPr>
        <a:defRPr lang="zh-CN"/>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tags" Target="../tags/tag1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tags" Target="../tags/tag18.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tags" Target="../tags/tag21.xml"/><Relationship Id="rId1" Type="http://schemas.openxmlformats.org/officeDocument/2006/relationships/tags" Target="../tags/tag20.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2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24.xml"/></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25.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tags" Target="../tags/tag5.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tags" Target="../tags/tag27.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29.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30.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xml"/><Relationship Id="rId2" Type="http://schemas.openxmlformats.org/officeDocument/2006/relationships/tags" Target="../tags/tag33.xml"/><Relationship Id="rId1" Type="http://schemas.openxmlformats.org/officeDocument/2006/relationships/tags" Target="../tags/tag32.xml"/></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tags" Target="../tags/tag34.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tags" Target="../tags/tag3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tags" Target="../tags/tag38.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39.xml"/></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2.xml"/><Relationship Id="rId2" Type="http://schemas.openxmlformats.org/officeDocument/2006/relationships/tags" Target="../tags/tag41.xml"/><Relationship Id="rId1" Type="http://schemas.openxmlformats.org/officeDocument/2006/relationships/tags" Target="../tags/tag40.xml"/></Relationships>
</file>

<file path=ppt/slides/_rels/slide34.xml.rels><?xml version="1.0" encoding="UTF-8" standalone="yes"?>
<Relationships xmlns="http://schemas.openxmlformats.org/package/2006/relationships"><Relationship Id="rId8" Type="http://schemas.openxmlformats.org/officeDocument/2006/relationships/notesSlide" Target="../notesSlides/notesSlide33.xml"/><Relationship Id="rId7"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tags" Target="../tags/tag42.xml"/></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43.xml"/></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44.xml"/></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6.x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45.xml"/></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46.xml"/></Relationships>
</file>

<file path=ppt/slides/_rels/slide39.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47.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tags" Target="../tags/tag8.xml"/></Relationships>
</file>

<file path=ppt/slides/_rels/slide40.xml.rels><?xml version="1.0" encoding="UTF-8" standalone="yes"?>
<Relationships xmlns="http://schemas.openxmlformats.org/package/2006/relationships"><Relationship Id="rId4" Type="http://schemas.openxmlformats.org/officeDocument/2006/relationships/notesSlide" Target="../notesSlides/notesSlide39.x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48.xml"/></Relationships>
</file>

<file path=ppt/slides/_rels/slide41.xml.rels><?xml version="1.0" encoding="UTF-8" standalone="yes"?>
<Relationships xmlns="http://schemas.openxmlformats.org/package/2006/relationships"><Relationship Id="rId5" Type="http://schemas.openxmlformats.org/officeDocument/2006/relationships/notesSlide" Target="../notesSlides/notesSlide40.xml"/><Relationship Id="rId4" Type="http://schemas.openxmlformats.org/officeDocument/2006/relationships/slideLayout" Target="../slideLayouts/slideLayout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49.xml"/></Relationships>
</file>

<file path=ppt/slides/_rels/slide42.xml.rels><?xml version="1.0" encoding="UTF-8" standalone="yes"?>
<Relationships xmlns="http://schemas.openxmlformats.org/package/2006/relationships"><Relationship Id="rId5" Type="http://schemas.openxmlformats.org/officeDocument/2006/relationships/notesSlide" Target="../notesSlides/notesSlide41.xml"/><Relationship Id="rId4" Type="http://schemas.openxmlformats.org/officeDocument/2006/relationships/slideLayout" Target="../slideLayouts/slideLayout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0.xml"/></Relationships>
</file>

<file path=ppt/slides/_rels/slide43.xml.rels><?xml version="1.0" encoding="UTF-8" standalone="yes"?>
<Relationships xmlns="http://schemas.openxmlformats.org/package/2006/relationships"><Relationship Id="rId5" Type="http://schemas.openxmlformats.org/officeDocument/2006/relationships/notesSlide" Target="../notesSlides/notesSlide42.xml"/><Relationship Id="rId4" Type="http://schemas.openxmlformats.org/officeDocument/2006/relationships/slideLayout" Target="../slideLayouts/slideLayout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1.xml"/></Relationships>
</file>

<file path=ppt/slides/_rels/slide44.xml.rels><?xml version="1.0" encoding="UTF-8" standalone="yes"?>
<Relationships xmlns="http://schemas.openxmlformats.org/package/2006/relationships"><Relationship Id="rId5" Type="http://schemas.openxmlformats.org/officeDocument/2006/relationships/notesSlide" Target="../notesSlides/notesSlide43.xml"/><Relationship Id="rId4" Type="http://schemas.openxmlformats.org/officeDocument/2006/relationships/slideLayout" Target="../slideLayouts/slideLayout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2.xml"/></Relationships>
</file>

<file path=ppt/slides/_rels/slide45.xml.rels><?xml version="1.0" encoding="UTF-8" standalone="yes"?>
<Relationships xmlns="http://schemas.openxmlformats.org/package/2006/relationships"><Relationship Id="rId6" Type="http://schemas.openxmlformats.org/officeDocument/2006/relationships/notesSlide" Target="../notesSlides/notesSlide44.xml"/><Relationship Id="rId5" Type="http://schemas.openxmlformats.org/officeDocument/2006/relationships/slideLayout" Target="../slideLayouts/slideLayout2.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3.xml"/></Relationships>
</file>

<file path=ppt/slides/_rels/slide46.xml.rels><?xml version="1.0" encoding="UTF-8" standalone="yes"?>
<Relationships xmlns="http://schemas.openxmlformats.org/package/2006/relationships"><Relationship Id="rId6" Type="http://schemas.openxmlformats.org/officeDocument/2006/relationships/notesSlide" Target="../notesSlides/notesSlide45.xml"/><Relationship Id="rId5" Type="http://schemas.openxmlformats.org/officeDocument/2006/relationships/slideLayout" Target="../slideLayouts/slideLayout2.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4.xml"/></Relationships>
</file>

<file path=ppt/slides/_rels/slide47.xml.rels><?xml version="1.0" encoding="UTF-8" standalone="yes"?>
<Relationships xmlns="http://schemas.openxmlformats.org/package/2006/relationships"><Relationship Id="rId6" Type="http://schemas.openxmlformats.org/officeDocument/2006/relationships/notesSlide" Target="../notesSlides/notesSlide46.xml"/><Relationship Id="rId5" Type="http://schemas.openxmlformats.org/officeDocument/2006/relationships/slideLayout" Target="../slideLayouts/slideLayout2.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5.xml"/></Relationships>
</file>

<file path=ppt/slides/_rels/slide48.xml.rels><?xml version="1.0" encoding="UTF-8" standalone="yes"?>
<Relationships xmlns="http://schemas.openxmlformats.org/package/2006/relationships"><Relationship Id="rId6" Type="http://schemas.openxmlformats.org/officeDocument/2006/relationships/notesSlide" Target="../notesSlides/notesSlide47.xml"/><Relationship Id="rId5" Type="http://schemas.openxmlformats.org/officeDocument/2006/relationships/slideLayout" Target="../slideLayouts/slideLayout2.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6.xml"/></Relationships>
</file>

<file path=ppt/slides/_rels/slide49.xml.rels><?xml version="1.0" encoding="UTF-8" standalone="yes"?>
<Relationships xmlns="http://schemas.openxmlformats.org/package/2006/relationships"><Relationship Id="rId7" Type="http://schemas.openxmlformats.org/officeDocument/2006/relationships/notesSlide" Target="../notesSlides/notesSlide48.xml"/><Relationship Id="rId6"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7.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tags" Target="../tags/tag9.xml"/></Relationships>
</file>

<file path=ppt/slides/_rels/slide50.xml.rels><?xml version="1.0" encoding="UTF-8" standalone="yes"?>
<Relationships xmlns="http://schemas.openxmlformats.org/package/2006/relationships"><Relationship Id="rId7" Type="http://schemas.openxmlformats.org/officeDocument/2006/relationships/notesSlide" Target="../notesSlides/notesSlide49.xml"/><Relationship Id="rId6"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8.xml"/></Relationships>
</file>

<file path=ppt/slides/_rels/slide51.xml.rels><?xml version="1.0" encoding="UTF-8" standalone="yes"?>
<Relationships xmlns="http://schemas.openxmlformats.org/package/2006/relationships"><Relationship Id="rId7" Type="http://schemas.openxmlformats.org/officeDocument/2006/relationships/notesSlide" Target="../notesSlides/notesSlide50.xml"/><Relationship Id="rId6"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59.xml"/></Relationships>
</file>

<file path=ppt/slides/_rels/slide52.xml.rels><?xml version="1.0" encoding="UTF-8" standalone="yes"?>
<Relationships xmlns="http://schemas.openxmlformats.org/package/2006/relationships"><Relationship Id="rId7" Type="http://schemas.openxmlformats.org/officeDocument/2006/relationships/notesSlide" Target="../notesSlides/notesSlide51.xml"/><Relationship Id="rId6"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60.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xml"/><Relationship Id="rId1" Type="http://schemas.openxmlformats.org/officeDocument/2006/relationships/tags" Target="../tags/tag61.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2.xml"/><Relationship Id="rId1" Type="http://schemas.openxmlformats.org/officeDocument/2006/relationships/tags" Target="../tags/tag62.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2.xml"/><Relationship Id="rId1" Type="http://schemas.openxmlformats.org/officeDocument/2006/relationships/tags" Target="../tags/tag63.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xml"/><Relationship Id="rId1" Type="http://schemas.openxmlformats.org/officeDocument/2006/relationships/tags" Target="../tags/tag64.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xml"/><Relationship Id="rId1" Type="http://schemas.openxmlformats.org/officeDocument/2006/relationships/tags" Target="../tags/tag65.xml"/></Relationships>
</file>

<file path=ppt/slides/_rels/slide58.xml.rels><?xml version="1.0" encoding="UTF-8" standalone="yes"?>
<Relationships xmlns="http://schemas.openxmlformats.org/package/2006/relationships"><Relationship Id="rId4" Type="http://schemas.openxmlformats.org/officeDocument/2006/relationships/notesSlide" Target="../notesSlides/notesSlide57.xml"/><Relationship Id="rId3" Type="http://schemas.openxmlformats.org/officeDocument/2006/relationships/slideLayout" Target="../slideLayouts/slideLayout2.xml"/><Relationship Id="rId2" Type="http://schemas.openxmlformats.org/officeDocument/2006/relationships/tags" Target="../tags/tag67.xml"/><Relationship Id="rId1" Type="http://schemas.openxmlformats.org/officeDocument/2006/relationships/tags" Target="../tags/tag66.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xml"/><Relationship Id="rId1" Type="http://schemas.openxmlformats.org/officeDocument/2006/relationships/tags" Target="../tags/tag68.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tags" Target="../tags/tag11.xml"/><Relationship Id="rId1" Type="http://schemas.openxmlformats.org/officeDocument/2006/relationships/tags" Target="../tags/tag10.xml"/></Relationships>
</file>

<file path=ppt/slides/_rels/slide60.xml.rels><?xml version="1.0" encoding="UTF-8" standalone="yes"?>
<Relationships xmlns="http://schemas.openxmlformats.org/package/2006/relationships"><Relationship Id="rId6" Type="http://schemas.openxmlformats.org/officeDocument/2006/relationships/notesSlide" Target="../notesSlides/notesSlide59.xml"/><Relationship Id="rId5" Type="http://schemas.openxmlformats.org/officeDocument/2006/relationships/slideLayout" Target="../slideLayouts/slideLayout2.xml"/><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tags" Target="../tags/tag69.xml"/></Relationships>
</file>

<file path=ppt/slides/_rels/slide61.xml.rels><?xml version="1.0" encoding="UTF-8" standalone="yes"?>
<Relationships xmlns="http://schemas.openxmlformats.org/package/2006/relationships"><Relationship Id="rId4" Type="http://schemas.openxmlformats.org/officeDocument/2006/relationships/notesSlide" Target="../notesSlides/notesSlide60.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tags" Target="../tags/tag70.xml"/></Relationships>
</file>

<file path=ppt/slides/_rels/slide62.xml.rels><?xml version="1.0" encoding="UTF-8" standalone="yes"?>
<Relationships xmlns="http://schemas.openxmlformats.org/package/2006/relationships"><Relationship Id="rId4" Type="http://schemas.openxmlformats.org/officeDocument/2006/relationships/notesSlide" Target="../notesSlides/notesSlide61.xml"/><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tags" Target="../tags/tag71.xml"/></Relationships>
</file>

<file path=ppt/slides/_rels/slide63.xml.rels><?xml version="1.0" encoding="UTF-8" standalone="yes"?>
<Relationships xmlns="http://schemas.openxmlformats.org/package/2006/relationships"><Relationship Id="rId4" Type="http://schemas.openxmlformats.org/officeDocument/2006/relationships/notesSlide" Target="../notesSlides/notesSlide62.xml"/><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tags" Target="../tags/tag72.xml"/></Relationships>
</file>

<file path=ppt/slides/_rels/slide64.xml.rels><?xml version="1.0" encoding="UTF-8" standalone="yes"?>
<Relationships xmlns="http://schemas.openxmlformats.org/package/2006/relationships"><Relationship Id="rId4" Type="http://schemas.openxmlformats.org/officeDocument/2006/relationships/notesSlide" Target="../notesSlides/notesSlide63.xml"/><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tags" Target="../tags/tag73.xml"/></Relationships>
</file>

<file path=ppt/slides/_rels/slide65.xml.rels><?xml version="1.0" encoding="UTF-8" standalone="yes"?>
<Relationships xmlns="http://schemas.openxmlformats.org/package/2006/relationships"><Relationship Id="rId4" Type="http://schemas.openxmlformats.org/officeDocument/2006/relationships/notesSlide" Target="../notesSlides/notesSlide64.xml"/><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tags" Target="../tags/tag74.xml"/></Relationships>
</file>

<file path=ppt/slides/_rels/slide66.xml.rels><?xml version="1.0" encoding="UTF-8" standalone="yes"?>
<Relationships xmlns="http://schemas.openxmlformats.org/package/2006/relationships"><Relationship Id="rId5" Type="http://schemas.openxmlformats.org/officeDocument/2006/relationships/notesSlide" Target="../notesSlides/notesSlide65.xml"/><Relationship Id="rId4" Type="http://schemas.openxmlformats.org/officeDocument/2006/relationships/slideLayout" Target="../slideLayouts/slideLayout2.xml"/><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tags" Target="../tags/tag75.xml"/></Relationships>
</file>

<file path=ppt/slides/_rels/slide67.xml.rels><?xml version="1.0" encoding="UTF-8" standalone="yes"?>
<Relationships xmlns="http://schemas.openxmlformats.org/package/2006/relationships"><Relationship Id="rId4" Type="http://schemas.openxmlformats.org/officeDocument/2006/relationships/notesSlide" Target="../notesSlides/notesSlide66.xml"/><Relationship Id="rId3" Type="http://schemas.openxmlformats.org/officeDocument/2006/relationships/slideLayout" Target="../slideLayouts/slideLayout2.xml"/><Relationship Id="rId2" Type="http://schemas.openxmlformats.org/officeDocument/2006/relationships/image" Target="../media/image29.png"/><Relationship Id="rId1" Type="http://schemas.openxmlformats.org/officeDocument/2006/relationships/tags" Target="../tags/tag76.xml"/></Relationships>
</file>

<file path=ppt/slides/_rels/slide68.xml.rels><?xml version="1.0" encoding="UTF-8" standalone="yes"?>
<Relationships xmlns="http://schemas.openxmlformats.org/package/2006/relationships"><Relationship Id="rId4" Type="http://schemas.openxmlformats.org/officeDocument/2006/relationships/notesSlide" Target="../notesSlides/notesSlide67.xml"/><Relationship Id="rId3" Type="http://schemas.openxmlformats.org/officeDocument/2006/relationships/slideLayout" Target="../slideLayouts/slideLayout2.xml"/><Relationship Id="rId2" Type="http://schemas.openxmlformats.org/officeDocument/2006/relationships/tags" Target="../tags/tag78.xml"/><Relationship Id="rId1" Type="http://schemas.openxmlformats.org/officeDocument/2006/relationships/tags" Target="../tags/tag77.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2.xml"/><Relationship Id="rId1" Type="http://schemas.openxmlformats.org/officeDocument/2006/relationships/tags" Target="../tags/tag79.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12.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2.xml"/><Relationship Id="rId1" Type="http://schemas.openxmlformats.org/officeDocument/2006/relationships/tags" Target="../tags/tag80.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2.xml"/><Relationship Id="rId1" Type="http://schemas.openxmlformats.org/officeDocument/2006/relationships/tags" Target="../tags/tag81.xml"/></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2.xml"/><Relationship Id="rId1" Type="http://schemas.openxmlformats.org/officeDocument/2006/relationships/tags" Target="../tags/tag8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tags" Target="../tags/tag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wrap="square" lIns="91440" tIns="45720" rIns="91440" bIns="45720" numCol="1" rtlCol="0" anchor="ctr" anchorCtr="0" compatLnSpc="1">
            <a:normAutofit/>
          </a:bodyPr>
          <a:lstStyle/>
          <a:p>
            <a:pPr marL="0" marR="0" lvl="0" indent="0" algn="ctr" defTabSz="342900" rtl="0" eaLnBrk="1" fontAlgn="auto" latinLnBrk="0" hangingPunct="1">
              <a:lnSpc>
                <a:spcPct val="100000"/>
              </a:lnSpc>
              <a:spcBef>
                <a:spcPct val="0"/>
              </a:spcBef>
              <a:spcAft>
                <a:spcPts val="0"/>
              </a:spcAft>
              <a:buClrTx/>
              <a:buSzTx/>
              <a:buFontTx/>
              <a:buNone/>
              <a:defRPr/>
            </a:pPr>
            <a:r>
              <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rPr>
              <a:t>大模型</a:t>
            </a:r>
            <a:r>
              <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rPr>
              <a:t>应用</a:t>
            </a:r>
            <a:endParaRPr kumimoji="0" lang="zh-CN" altLang="en-US" sz="3600" b="1" i="0" u="none" strike="noStrike" kern="1200" cap="none" spc="0" normalizeH="0" baseline="0" noProof="0">
              <a:ln>
                <a:noFill/>
              </a:ln>
              <a:solidFill>
                <a:srgbClr val="FF0000"/>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j-cs"/>
            </a:endParaRPr>
          </a:p>
        </p:txBody>
      </p:sp>
      <p:sp>
        <p:nvSpPr>
          <p:cNvPr id="3" name="Subtitle 2"/>
          <p:cNvSpPr>
            <a:spLocks noGrp="1"/>
          </p:cNvSpPr>
          <p:nvPr>
            <p:ph type="subTitle" idx="1"/>
          </p:nvPr>
        </p:nvSpPr>
        <p:spPr/>
        <p:txBody>
          <a:bodyPr vert="horz" wrap="square" lIns="91440" tIns="45720" rIns="91440" bIns="45720" numCol="1" rtlCol="0" anchor="t" anchorCtr="0" compatLnSpc="1"/>
          <a:lstStyle/>
          <a:p>
            <a:pPr defTabSz="342900" eaLnBrk="1" hangingPunct="1">
              <a:buClrTx/>
              <a:buSzTx/>
            </a:pPr>
            <a:r>
              <a:rPr lang="zh-CN" kern="1200">
                <a:solidFill>
                  <a:srgbClr val="898989"/>
                </a:solidFill>
                <a:latin typeface="+mn-lt"/>
                <a:ea typeface="+mn-ea"/>
                <a:cs typeface="+mn-cs"/>
              </a:rPr>
              <a:t>汇报人：明</a:t>
            </a:r>
            <a:r>
              <a:rPr lang="zh-CN" kern="1200">
                <a:solidFill>
                  <a:srgbClr val="898989"/>
                </a:solidFill>
                <a:latin typeface="+mn-lt"/>
                <a:ea typeface="+mn-ea"/>
                <a:cs typeface="+mn-cs"/>
              </a:rPr>
              <a:t>楷</a:t>
            </a:r>
            <a:endParaRPr lang="zh-CN" kern="1200">
              <a:solidFill>
                <a:srgbClr val="898989"/>
              </a:solidFill>
              <a:latin typeface="+mn-lt"/>
              <a:ea typeface="+mn-ea"/>
              <a:cs typeface="+mn-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数据分析与决策支持例子</a:t>
            </a:r>
            <a:r>
              <a:rPr lang="en-US" altLang="zh-CN"/>
              <a:t>-</a:t>
            </a:r>
            <a:r>
              <a:rPr lang="zh-CN" altLang="en-US"/>
              <a:t>上海市交通拥堵分析与预测系统</a:t>
            </a:r>
            <a:endParaRPr lang="zh-CN" altLang="en-US"/>
          </a:p>
          <a:p>
            <a:pPr lvl="2" algn="l">
              <a:lnSpc>
                <a:spcPct val="150000"/>
              </a:lnSpc>
              <a:buSzTx/>
            </a:pPr>
            <a:r>
              <a:rPr lang="zh-CN" altLang="en-US"/>
              <a:t>上海市交通委员会引入了一个基于大模型的交通拥堵分析与预测系统。这个系统结合了大数据分析技术和机器学习算法，能够处理和分析海量的交通数据。</a:t>
            </a:r>
            <a:endParaRPr lang="zh-CN" altLang="en-US"/>
          </a:p>
          <a:p>
            <a:pPr marL="1314450" lvl="3" indent="-171450" algn="l">
              <a:lnSpc>
                <a:spcPct val="150000"/>
              </a:lnSpc>
              <a:buSzTx/>
              <a:buFont typeface="ZapfDingbatsITC" charset="0"/>
              <a:buChar char="❁"/>
            </a:pPr>
            <a:r>
              <a:rPr lang="zh-CN" altLang="en-US"/>
              <a:t>数据收集：系统收集了来自交通摄像头、</a:t>
            </a:r>
            <a:r>
              <a:rPr lang="en-US" altLang="zh-CN"/>
              <a:t>GPS</a:t>
            </a:r>
            <a:r>
              <a:rPr lang="zh-CN" altLang="en-US"/>
              <a:t>设备、移动应用、社交媒体等多种来源的实时交通数据。</a:t>
            </a:r>
            <a:endParaRPr lang="zh-CN" altLang="en-US"/>
          </a:p>
          <a:p>
            <a:pPr marL="1314450" lvl="3" indent="-171450" algn="l">
              <a:lnSpc>
                <a:spcPct val="150000"/>
              </a:lnSpc>
              <a:buSzTx/>
              <a:buFont typeface="ZapfDingbatsITC" charset="0"/>
              <a:buChar char="❁"/>
            </a:pPr>
            <a:r>
              <a:rPr lang="zh-CN" altLang="en-US"/>
              <a:t>模型训练：利用历史交通数据，训练机器学习模型，使其能够识别交通流量模式和拥堵趋势。</a:t>
            </a:r>
            <a:endParaRPr lang="zh-CN" altLang="en-US"/>
          </a:p>
          <a:p>
            <a:pPr marL="1314450" lvl="3" indent="-171450" algn="l">
              <a:lnSpc>
                <a:spcPct val="150000"/>
              </a:lnSpc>
              <a:buSzTx/>
              <a:buFont typeface="ZapfDingbatsITC" charset="0"/>
              <a:buChar char="❁"/>
            </a:pPr>
            <a:r>
              <a:rPr lang="zh-CN" altLang="en-US"/>
              <a:t>实时分析：系统实时分析交通数据，使用大模型预测特定时间段和地区的交通拥堵情况，并提供决策支持。</a:t>
            </a:r>
            <a:endParaRPr lang="zh-CN" altLang="en-US"/>
          </a:p>
          <a:p>
            <a:pPr marL="1143000" lvl="3" indent="0" algn="l">
              <a:lnSpc>
                <a:spcPct val="150000"/>
              </a:lnSpc>
              <a:buSzTx/>
              <a:buFont typeface="ZapfDingbatsITC" charset="0"/>
              <a:buNone/>
            </a:pP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公共安全与治安管理</a:t>
            </a:r>
            <a:endParaRPr lang="zh-CN" altLang="en-US"/>
          </a:p>
          <a:p>
            <a:pPr lvl="2" algn="l">
              <a:lnSpc>
                <a:spcPct val="150000"/>
              </a:lnSpc>
              <a:buSzTx/>
            </a:pPr>
            <a:r>
              <a:rPr lang="zh-CN" altLang="en-US"/>
              <a:t>在公共安全和治安管理方面，大模型的应用能够通过智能监控和数据分析预测潜在的安全风险和违法犯罪活动。通过视频监控、社交媒体分析等数据源，大模型能够帮助警方识别犯罪活动的规律，预警危险行为，并优化资源配置。例如，在大规模公共事件如大型集会、体育赛事等期间，政府可以通过大模型分析实时监控数据，迅速做出应对决策。</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76475" y="4532630"/>
            <a:ext cx="4598035" cy="170053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公共安全与治安管理例子</a:t>
            </a:r>
            <a:r>
              <a:rPr lang="en-US" altLang="zh-CN"/>
              <a:t>-</a:t>
            </a:r>
            <a:r>
              <a:rPr lang="zh-CN" altLang="en-US"/>
              <a:t>深圳市公共安全智能监控系统</a:t>
            </a:r>
            <a:endParaRPr lang="zh-CN" altLang="en-US"/>
          </a:p>
          <a:p>
            <a:pPr lvl="2" algn="l">
              <a:lnSpc>
                <a:spcPct val="150000"/>
              </a:lnSpc>
              <a:buSzTx/>
            </a:pPr>
            <a:r>
              <a:rPr lang="zh-CN" altLang="en-US"/>
              <a:t>该系统利用大模型和人工智能技术，整合了视频监控、社交媒体分析、物联网设备等多种数据源，以实现对城市安全的全面监控和分析。</a:t>
            </a:r>
            <a:endParaRPr lang="zh-CN" altLang="en-US"/>
          </a:p>
          <a:p>
            <a:pPr marL="1314450" lvl="3" indent="-171450" algn="l">
              <a:lnSpc>
                <a:spcPct val="150000"/>
              </a:lnSpc>
              <a:buSzTx/>
              <a:buFont typeface="ZapfDingbatsITC" charset="0"/>
              <a:buChar char="❁"/>
            </a:pPr>
            <a:r>
              <a:rPr lang="zh-CN" altLang="en-US"/>
              <a:t>数据整合：系统整合了全市的视频监控数据、交通流量数据、社交媒体信息、气象数据等，形成了一个庞大的数据池。</a:t>
            </a:r>
            <a:endParaRPr lang="zh-CN" altLang="en-US"/>
          </a:p>
          <a:p>
            <a:pPr marL="1314450" lvl="3" indent="-171450" algn="l">
              <a:lnSpc>
                <a:spcPct val="150000"/>
              </a:lnSpc>
              <a:buSzTx/>
              <a:buFont typeface="ZapfDingbatsITC" charset="0"/>
              <a:buChar char="❁"/>
            </a:pPr>
            <a:r>
              <a:rPr lang="zh-CN" altLang="en-US"/>
              <a:t>模型训练：通过机器学习算法，训练大模型识别异常行为模式，如可疑人员聚集、交通异常等。</a:t>
            </a:r>
            <a:endParaRPr lang="zh-CN" altLang="en-US"/>
          </a:p>
          <a:p>
            <a:pPr marL="1314450" lvl="3" indent="-171450" algn="l">
              <a:lnSpc>
                <a:spcPct val="150000"/>
              </a:lnSpc>
              <a:buSzTx/>
              <a:buFont typeface="ZapfDingbatsITC" charset="0"/>
              <a:buChar char="❁"/>
            </a:pPr>
            <a:r>
              <a:rPr lang="zh-CN" altLang="en-US"/>
              <a:t>实时监控与分析：系统实时分析监控数据，使用大模型预测潜在的安全风险和犯罪活动。</a:t>
            </a:r>
            <a:endParaRPr lang="zh-CN" altLang="en-US"/>
          </a:p>
          <a:p>
            <a:pPr marL="1314450" lvl="3" indent="-171450" algn="l">
              <a:lnSpc>
                <a:spcPct val="150000"/>
              </a:lnSpc>
              <a:buSzTx/>
              <a:buFont typeface="ZapfDingbatsITC" charset="0"/>
              <a:buChar char="❁"/>
            </a:pPr>
            <a:r>
              <a:rPr lang="zh-CN" altLang="en-US"/>
              <a:t>预警与响应：当系统识别出潜在风险时，会自动向警方发出预警，并提供相应的应对建议。</a:t>
            </a:r>
            <a:endParaRPr lang="zh-CN" altLang="en-US"/>
          </a:p>
          <a:p>
            <a:pPr marL="1314450" lvl="3" indent="-171450" algn="l">
              <a:lnSpc>
                <a:spcPct val="150000"/>
              </a:lnSpc>
              <a:buSzTx/>
              <a:buFont typeface="ZapfDingbatsITC" charset="0"/>
              <a:buChar char="❁"/>
            </a:pP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政策透明化</a:t>
            </a:r>
            <a:endParaRPr lang="zh-CN" altLang="en-US"/>
          </a:p>
          <a:p>
            <a:pPr lvl="2" algn="l">
              <a:lnSpc>
                <a:spcPct val="150000"/>
              </a:lnSpc>
              <a:buSzTx/>
            </a:pPr>
            <a:r>
              <a:rPr lang="zh-CN" altLang="en-US"/>
              <a:t>大模型还能够帮助政府提升政策透明度和公众参与度。通过人工智能技术，政府可以更高效地与民众进行互动，并向公众提供实时的政策解读和反馈。大模型可以帮助政府自动生成政策文档、公告、报告等，并通过智能平台向公众传达。此外，民众意见的采集和分析也能通过大模型实现，增强政府政策制定的公众参与感。</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595880" y="4545965"/>
            <a:ext cx="3923030" cy="162369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政策透明化例子</a:t>
            </a:r>
            <a:r>
              <a:rPr lang="en-US" altLang="zh-CN"/>
              <a:t>-</a:t>
            </a:r>
            <a:r>
              <a:rPr lang="zh-CN" altLang="en-US"/>
              <a:t>新加坡政府的</a:t>
            </a:r>
            <a:r>
              <a:rPr lang="en-US" altLang="zh-CN"/>
              <a:t>"</a:t>
            </a:r>
            <a:r>
              <a:rPr lang="zh-CN" altLang="en-US"/>
              <a:t>智慧城市</a:t>
            </a:r>
            <a:r>
              <a:rPr lang="en-US" altLang="zh-CN"/>
              <a:t>"</a:t>
            </a:r>
            <a:r>
              <a:rPr lang="zh-CN" altLang="en-US"/>
              <a:t>政策透明化</a:t>
            </a:r>
            <a:endParaRPr lang="zh-CN" altLang="en-US"/>
          </a:p>
          <a:p>
            <a:pPr lvl="2" algn="l">
              <a:lnSpc>
                <a:spcPct val="150000"/>
              </a:lnSpc>
              <a:buSzTx/>
            </a:pPr>
            <a:r>
              <a:rPr lang="zh-CN" altLang="en-US"/>
              <a:t>他们开发了一个名为</a:t>
            </a:r>
            <a:r>
              <a:rPr lang="en-US" altLang="zh-CN"/>
              <a:t>"SingPass"</a:t>
            </a:r>
            <a:r>
              <a:rPr lang="zh-CN" altLang="en-US"/>
              <a:t>的智能平台，并结合自然语言处理（</a:t>
            </a:r>
            <a:r>
              <a:rPr lang="en-US" altLang="zh-CN"/>
              <a:t>NLP</a:t>
            </a:r>
            <a:r>
              <a:rPr lang="zh-CN" altLang="en-US"/>
              <a:t>）和机器学习技术，来优化政府与市民的互动。</a:t>
            </a:r>
            <a:endParaRPr lang="zh-CN" altLang="en-US"/>
          </a:p>
          <a:p>
            <a:pPr marL="1314450" lvl="3" indent="-171450" algn="l">
              <a:lnSpc>
                <a:spcPct val="150000"/>
              </a:lnSpc>
              <a:buSzTx/>
              <a:buFont typeface="ZapfDingbatsITC" charset="0"/>
              <a:buChar char="❁"/>
            </a:pPr>
            <a:r>
              <a:rPr lang="zh-CN" altLang="en-US"/>
              <a:t>自动生成政策文档：利用大模型自动生成政策文档、公告和报告，通过智能平台实时发布给公众。</a:t>
            </a:r>
            <a:endParaRPr lang="en-US" altLang="zh-CN"/>
          </a:p>
          <a:p>
            <a:pPr marL="1314450" lvl="3" indent="-171450" algn="l">
              <a:lnSpc>
                <a:spcPct val="150000"/>
              </a:lnSpc>
              <a:buSzTx/>
              <a:buFont typeface="ZapfDingbatsITC" charset="0"/>
              <a:buChar char="❁"/>
            </a:pPr>
            <a:r>
              <a:rPr lang="zh-CN" altLang="en-US"/>
              <a:t>智能政策解读：大语言模型提供实时政策解读，市民可通过自然语言提问，系统自动生成简明的解读答案。</a:t>
            </a:r>
            <a:endParaRPr lang="en-US" altLang="zh-CN"/>
          </a:p>
          <a:p>
            <a:pPr marL="1314450" lvl="3" indent="-171450" algn="l">
              <a:lnSpc>
                <a:spcPct val="150000"/>
              </a:lnSpc>
              <a:buSzTx/>
              <a:buFont typeface="ZapfDingbatsITC" charset="0"/>
              <a:buChar char="❁"/>
            </a:pPr>
            <a:r>
              <a:rPr lang="zh-CN" altLang="en-US"/>
              <a:t>民众意见收集与分析：通过</a:t>
            </a:r>
            <a:r>
              <a:rPr lang="en-US" altLang="zh-CN"/>
              <a:t>AI</a:t>
            </a:r>
            <a:r>
              <a:rPr lang="zh-CN" altLang="en-US"/>
              <a:t>技术自动收集并分析民众的反馈，帮助政府更好地了解公众态度并改进政策。</a:t>
            </a:r>
            <a:endParaRPr lang="en-US" altLang="zh-CN"/>
          </a:p>
          <a:p>
            <a:pPr marL="1314450" lvl="3" indent="-171450" algn="l">
              <a:lnSpc>
                <a:spcPct val="150000"/>
              </a:lnSpc>
              <a:buSzTx/>
              <a:buFont typeface="ZapfDingbatsITC" charset="0"/>
              <a:buChar char="❁"/>
            </a:pPr>
            <a:r>
              <a:rPr lang="zh-CN" altLang="en-US"/>
              <a:t>智能问答系统：智能问答平台基于</a:t>
            </a:r>
            <a:r>
              <a:rPr lang="en-US" altLang="zh-CN"/>
              <a:t>NLP</a:t>
            </a:r>
            <a:r>
              <a:rPr lang="zh-CN" altLang="en-US"/>
              <a:t>技术，支持市民与政府之间的互动，快速解答政策相关问题。</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b="1">
                <a:solidFill>
                  <a:schemeClr val="tx1"/>
                </a:solidFill>
                <a:effectLst>
                  <a:outerShdw blurRad="38100" dist="19050" dir="2700000" algn="tl" rotWithShape="0">
                    <a:schemeClr val="dk1">
                      <a:alpha val="40000"/>
                    </a:schemeClr>
                  </a:outerShdw>
                </a:effectLst>
              </a:rPr>
              <a:t>大模型应用概览</a:t>
            </a:r>
            <a:endParaRPr lang="zh-CN" altLang="en-US" sz="1800"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sym typeface="+mn-ea"/>
              </a:rPr>
              <a:t>泛科技行业</a:t>
            </a:r>
            <a:endParaRPr lang="zh-CN" altLang="en-US" sz="1500" dirty="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自然语言处理（</a:t>
            </a:r>
            <a:r>
              <a:rPr lang="en-US" altLang="zh-CN" sz="1200">
                <a:gradFill>
                  <a:gsLst>
                    <a:gs pos="21000">
                      <a:srgbClr val="53575C"/>
                    </a:gs>
                    <a:gs pos="88000">
                      <a:srgbClr val="C5C7CA"/>
                    </a:gs>
                  </a:gsLst>
                  <a:lin ang="5400000"/>
                </a:gradFill>
                <a:effectLst/>
                <a:sym typeface="+mn-ea"/>
              </a:rPr>
              <a:t>NLP</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计算机视觉（</a:t>
            </a:r>
            <a:r>
              <a:rPr lang="en-US" altLang="zh-CN" sz="1200">
                <a:gradFill>
                  <a:gsLst>
                    <a:gs pos="21000">
                      <a:srgbClr val="53575C"/>
                    </a:gs>
                    <a:gs pos="88000">
                      <a:srgbClr val="C5C7CA"/>
                    </a:gs>
                  </a:gsLst>
                  <a:lin ang="5400000"/>
                </a:gradFill>
                <a:effectLst/>
                <a:sym typeface="+mn-ea"/>
              </a:rPr>
              <a:t>CV</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语音识别与合成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推荐系统</a:t>
            </a:r>
            <a:endParaRPr lang="zh-CN" altLang="en-US" sz="12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sym typeface="+mn-ea"/>
              </a:rPr>
              <a:t>政府服务</a:t>
            </a:r>
            <a:endParaRPr lang="zh-CN" altLang="en-US" sz="15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智能公共服务</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数据分析与决策支持</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公共安全与治安管理</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政策透明化与公众参与</a:t>
            </a:r>
            <a:endParaRPr lang="zh-CN" altLang="en-US">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b="1">
                <a:solidFill>
                  <a:schemeClr val="tx1"/>
                </a:solidFill>
                <a:effectLst>
                  <a:outerShdw blurRad="38100" dist="19050" dir="2700000" algn="tl" rotWithShape="0">
                    <a:schemeClr val="dk1">
                      <a:alpha val="40000"/>
                    </a:schemeClr>
                  </a:outerShdw>
                </a:effectLst>
              </a:rPr>
              <a:t>金融行业</a:t>
            </a:r>
            <a:endParaRPr lang="zh-CN" altLang="en-US" sz="15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风险管理与信贷评估</a:t>
            </a:r>
            <a:endParaRPr lang="zh-CN" altLang="en-US" sz="12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金融市场预测与投资决策</a:t>
            </a:r>
            <a:endParaRPr lang="zh-CN" altLang="en-US" sz="12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智能客户服务与财务咨询</a:t>
            </a:r>
            <a:endParaRPr lang="zh-CN" altLang="en-US" sz="1200" b="1" dirty="0">
              <a:solidFill>
                <a:schemeClr val="tx1"/>
              </a:solidFill>
              <a:effectLst>
                <a:outerShdw blurRad="38100" dist="19050" dir="2700000" algn="tl" rotWithShape="0">
                  <a:schemeClr val="dk1">
                    <a:alpha val="40000"/>
                  </a:schemeClr>
                </a:outerShdw>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gradFill>
                  <a:gsLst>
                    <a:gs pos="21000">
                      <a:srgbClr val="53575C"/>
                    </a:gs>
                    <a:gs pos="88000">
                      <a:srgbClr val="C5C7CA"/>
                    </a:gs>
                  </a:gsLst>
                  <a:lin ang="5400000"/>
                </a:gradFill>
                <a:effectLst/>
              </a:rPr>
              <a:t>大模型应用概览</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医疗</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疾病诊断与影像分析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个性化治疗与精准医疗</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临床决策支持与智能辅助</a:t>
            </a:r>
            <a:endParaRPr lang="zh-CN" altLang="en-US" sz="12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大模型平台简介</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主要大模型平台</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平台服务形式</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扩展功能</a:t>
            </a:r>
            <a:endParaRPr lang="zh-CN" altLang="en-US" sz="15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具体案例分析</a:t>
            </a:r>
            <a:endParaRPr lang="zh-CN" altLang="en-US" sz="18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大模型应用的挑战与未来</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数据隐私与安全性</a:t>
            </a:r>
            <a:endParaRPr lang="zh-CN" altLang="en-US" sz="1500" dirty="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算力需求与资源消耗</a:t>
            </a:r>
            <a:endParaRPr lang="zh-CN" altLang="en-US" sz="1500" dirty="0">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风险管理与信贷评估</a:t>
            </a:r>
            <a:endParaRPr lang="zh-CN" altLang="en-US"/>
          </a:p>
          <a:p>
            <a:pPr lvl="2" algn="l">
              <a:lnSpc>
                <a:spcPct val="150000"/>
              </a:lnSpc>
              <a:buSzTx/>
            </a:pPr>
            <a:r>
              <a:rPr lang="zh-CN" altLang="en-US"/>
              <a:t>在金融行业，风险管理和信贷评估是至关重要的环节。大模型通过分析历史数据、市场趋势和客户行为，能够帮助金融机构更加精准地评估贷款申请者的信用风险，并预测可能的违约行为。</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信用评分：</a:t>
            </a:r>
            <a:r>
              <a:rPr lang="en-US" altLang="zh-CN"/>
              <a:t> </a:t>
            </a:r>
            <a:r>
              <a:rPr lang="zh-CN" altLang="en-US"/>
              <a:t>例如，许多银行和金融科技公司如</a:t>
            </a:r>
            <a:r>
              <a:rPr lang="en-US" altLang="zh-CN"/>
              <a:t>Ant Group</a:t>
            </a:r>
            <a:r>
              <a:rPr lang="zh-CN" altLang="en-US"/>
              <a:t>使用大模型来替代传统的信贷评估模型，通过分析客户的交易记录、社交网络和其他非结构化数据，提供更为精准的信用评分。</a:t>
            </a:r>
            <a:endParaRPr lang="zh-CN" altLang="en-US"/>
          </a:p>
          <a:p>
            <a:pPr marL="1314450" lvl="3" indent="-171450" algn="l">
              <a:lnSpc>
                <a:spcPct val="150000"/>
              </a:lnSpc>
              <a:buSzTx/>
              <a:buFont typeface="ZapfDingbatsITC" charset="0"/>
              <a:buChar char="❁"/>
            </a:pPr>
            <a:r>
              <a:rPr lang="zh-CN" altLang="en-US"/>
              <a:t>风险预警：</a:t>
            </a:r>
            <a:r>
              <a:rPr lang="en-US" altLang="zh-CN"/>
              <a:t> </a:t>
            </a:r>
            <a:r>
              <a:rPr lang="zh-CN" altLang="en-US"/>
              <a:t>通过大数据分析，金融机构能够实时监控客户的财务状况，提前预警潜在的违约风险，为风险管理提供有力支持。</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风险管理与信贷评估例子</a:t>
            </a:r>
            <a:r>
              <a:rPr lang="en-US" altLang="zh-CN"/>
              <a:t>-Ant Group“</a:t>
            </a:r>
            <a:r>
              <a:rPr lang="zh-CN" altLang="en-US"/>
              <a:t>芝麻信用</a:t>
            </a:r>
            <a:r>
              <a:rPr lang="en-US" altLang="zh-CN"/>
              <a:t>”</a:t>
            </a:r>
            <a:r>
              <a:rPr lang="zh-CN" altLang="en-US"/>
              <a:t>评分系统</a:t>
            </a:r>
            <a:endParaRPr lang="zh-CN" altLang="en-US"/>
          </a:p>
          <a:p>
            <a:pPr lvl="2" algn="l">
              <a:lnSpc>
                <a:spcPct val="150000"/>
              </a:lnSpc>
              <a:buSzTx/>
            </a:pPr>
            <a:r>
              <a:rPr lang="zh-CN" altLang="en-US"/>
              <a:t>其推出的</a:t>
            </a:r>
            <a:r>
              <a:rPr lang="en-US" altLang="zh-CN"/>
              <a:t>“</a:t>
            </a:r>
            <a:r>
              <a:rPr lang="zh-CN" altLang="en-US"/>
              <a:t>芝麻信用</a:t>
            </a:r>
            <a:r>
              <a:rPr lang="en-US" altLang="zh-CN"/>
              <a:t>”</a:t>
            </a:r>
            <a:r>
              <a:rPr lang="zh-CN" altLang="en-US"/>
              <a:t>评分系统是一个典型的应用大模型的信贷评估平台，基于大数据和人工智能，提供个人和小微企业的信用评估。</a:t>
            </a:r>
            <a:endParaRPr lang="zh-CN" altLang="en-US"/>
          </a:p>
          <a:p>
            <a:pPr marL="1314450" lvl="3" indent="-171450" algn="l">
              <a:lnSpc>
                <a:spcPct val="150000"/>
              </a:lnSpc>
              <a:buSzTx/>
              <a:buFont typeface="ZapfDingbatsITC" charset="0"/>
              <a:buChar char="❁"/>
            </a:pPr>
            <a:r>
              <a:rPr lang="zh-CN" altLang="en-US"/>
              <a:t>多样化数据源：通过收集用户的消费行为、社交网络互动、第三方数据等多种数据源，全面评估信用风险。</a:t>
            </a:r>
            <a:endParaRPr lang="en-US" altLang="zh-CN"/>
          </a:p>
          <a:p>
            <a:pPr marL="1314450" lvl="3" indent="-171450" algn="l">
              <a:lnSpc>
                <a:spcPct val="150000"/>
              </a:lnSpc>
              <a:buSzTx/>
              <a:buFont typeface="ZapfDingbatsITC" charset="0"/>
              <a:buChar char="❁"/>
            </a:pPr>
            <a:r>
              <a:rPr lang="zh-CN" altLang="en-US"/>
              <a:t>机器学习模型：利用大模型和机器学习算法，从历史数据中提取模式，自动进行信用评分和风险预测。</a:t>
            </a:r>
            <a:endParaRPr lang="en-US" altLang="zh-CN"/>
          </a:p>
          <a:p>
            <a:pPr marL="1314450" lvl="3" indent="-171450" algn="l">
              <a:lnSpc>
                <a:spcPct val="150000"/>
              </a:lnSpc>
              <a:buSzTx/>
              <a:buFont typeface="ZapfDingbatsITC" charset="0"/>
              <a:buChar char="❁"/>
            </a:pPr>
            <a:r>
              <a:rPr lang="zh-CN" altLang="en-US"/>
              <a:t>实时信用评估：系统根据实时交易数据、用户行为变化，动态调整信用评分，提供准确的信贷决策支持。</a:t>
            </a:r>
            <a:endParaRPr lang="en-US" altLang="zh-CN"/>
          </a:p>
          <a:p>
            <a:pPr marL="1314450" lvl="3" indent="-171450" algn="l">
              <a:lnSpc>
                <a:spcPct val="150000"/>
              </a:lnSpc>
              <a:buSzTx/>
              <a:buFont typeface="ZapfDingbatsITC" charset="0"/>
              <a:buChar char="❁"/>
            </a:pPr>
            <a:r>
              <a:rPr lang="zh-CN" altLang="en-US"/>
              <a:t>违约预测与风险预警：通过分析客户的行为模式和市场趋势，预测潜在的违约风险，提前向金融机构发出预警，降低信贷损失。</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金融市场预测与投资决策</a:t>
            </a:r>
            <a:endParaRPr lang="zh-CN" altLang="en-US"/>
          </a:p>
          <a:p>
            <a:pPr lvl="2" algn="l">
              <a:lnSpc>
                <a:spcPct val="150000"/>
              </a:lnSpc>
              <a:buSzTx/>
            </a:pPr>
            <a:r>
              <a:rPr lang="zh-CN" altLang="en-US"/>
              <a:t>大模型还被广泛应用于金融市场预测和投资决策中。通过分析历史的市场数据、新闻报道、社交媒体数据等信息，深度学习模型可以识别出潜在的市场趋势和价格波动，为投资者提供科学的决策依据。</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09165" y="3697605"/>
            <a:ext cx="4051300" cy="2468245"/>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金融市场预测与投资决策例子</a:t>
            </a:r>
            <a:r>
              <a:rPr lang="en-US" altLang="zh-CN"/>
              <a:t>-</a:t>
            </a:r>
            <a:r>
              <a:rPr lang="zh-CN" altLang="en-US"/>
              <a:t>高盛的</a:t>
            </a:r>
            <a:r>
              <a:rPr lang="en-US" altLang="zh-CN"/>
              <a:t>“Quantitative Investment Strategies”</a:t>
            </a:r>
            <a:endParaRPr lang="en-US" altLang="zh-CN"/>
          </a:p>
          <a:p>
            <a:pPr lvl="2" algn="l">
              <a:lnSpc>
                <a:spcPct val="150000"/>
              </a:lnSpc>
              <a:buSzTx/>
            </a:pPr>
            <a:r>
              <a:rPr lang="zh-CN" altLang="en-US"/>
              <a:t>高盛（</a:t>
            </a:r>
            <a:r>
              <a:rPr lang="en-US" altLang="zh-CN"/>
              <a:t>Goldman Sachs</a:t>
            </a:r>
            <a:r>
              <a:rPr lang="zh-CN" altLang="en-US"/>
              <a:t>）是一家全球领先的投资银行和金融服务公司，其</a:t>
            </a:r>
            <a:r>
              <a:rPr lang="en-US" altLang="zh-CN"/>
              <a:t>“</a:t>
            </a:r>
            <a:r>
              <a:rPr lang="zh-CN" altLang="en-US"/>
              <a:t>量化投资策略（</a:t>
            </a:r>
            <a:r>
              <a:rPr lang="en-US" altLang="zh-CN"/>
              <a:t>Quantitative Investment Strategies</a:t>
            </a:r>
            <a:r>
              <a:rPr lang="zh-CN" altLang="en-US"/>
              <a:t>）</a:t>
            </a:r>
            <a:r>
              <a:rPr lang="en-US" altLang="zh-CN"/>
              <a:t>”</a:t>
            </a:r>
            <a:r>
              <a:rPr lang="zh-CN" altLang="en-US"/>
              <a:t>团队利用大数据和深度学习模型来分析市场数据、新闻报道、社交媒体动态等，为客户提供市场预测和投资决策支持。</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4952365" y="4297680"/>
            <a:ext cx="2969260" cy="159194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b="1">
                <a:solidFill>
                  <a:schemeClr val="tx1"/>
                </a:solidFill>
                <a:effectLst>
                  <a:outerShdw blurRad="38100" dist="19050" dir="2700000" algn="tl" rotWithShape="0">
                    <a:schemeClr val="dk1">
                      <a:alpha val="40000"/>
                    </a:schemeClr>
                  </a:outerShdw>
                </a:effectLst>
              </a:rPr>
              <a:t>大模型应用概览</a:t>
            </a:r>
            <a:endParaRPr lang="zh-CN" altLang="en-US" sz="1800"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dirty="0">
                <a:solidFill>
                  <a:schemeClr val="tx1"/>
                </a:solidFill>
                <a:effectLst>
                  <a:outerShdw blurRad="38100" dist="19050" dir="2700000" algn="tl" rotWithShape="0">
                    <a:schemeClr val="dk1">
                      <a:alpha val="40000"/>
                    </a:schemeClr>
                  </a:outerShdw>
                </a:effectLst>
                <a:sym typeface="+mn-ea"/>
              </a:rPr>
              <a:t>泛科技行业</a:t>
            </a:r>
            <a:endParaRPr lang="zh-CN" altLang="en-US" sz="1500" b="1" dirty="0">
              <a:solidFill>
                <a:schemeClr val="tx1"/>
              </a:solidFill>
              <a:effectLst>
                <a:outerShdw blurRad="38100" dist="19050" dir="2700000" algn="tl" rotWithShape="0">
                  <a:schemeClr val="dk1">
                    <a:alpha val="40000"/>
                  </a:schemeClr>
                </a:outerShdw>
              </a:effectLst>
              <a:sym typeface="+mn-ea"/>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sym typeface="+mn-ea"/>
              </a:rPr>
              <a:t>自然语言处理（</a:t>
            </a:r>
            <a:r>
              <a:rPr lang="en-US" altLang="zh-CN" sz="1200" b="1">
                <a:solidFill>
                  <a:schemeClr val="tx1"/>
                </a:solidFill>
                <a:effectLst>
                  <a:outerShdw blurRad="38100" dist="19050" dir="2700000" algn="tl" rotWithShape="0">
                    <a:schemeClr val="dk1">
                      <a:alpha val="40000"/>
                    </a:schemeClr>
                  </a:outerShdw>
                </a:effectLst>
                <a:sym typeface="+mn-ea"/>
              </a:rPr>
              <a:t>NLP</a:t>
            </a:r>
            <a:r>
              <a:rPr lang="zh-CN" altLang="en-US" sz="1200" b="1">
                <a:solidFill>
                  <a:schemeClr val="tx1"/>
                </a:solidFill>
                <a:effectLst>
                  <a:outerShdw blurRad="38100" dist="19050" dir="2700000" algn="tl" rotWithShape="0">
                    <a:schemeClr val="dk1">
                      <a:alpha val="40000"/>
                    </a:schemeClr>
                  </a:outerShdw>
                </a:effectLst>
                <a:sym typeface="+mn-ea"/>
              </a:rPr>
              <a:t>）</a:t>
            </a:r>
            <a:endParaRPr lang="zh-CN" altLang="en-US" sz="1200" b="1">
              <a:solidFill>
                <a:schemeClr val="tx1"/>
              </a:solidFill>
              <a:effectLst>
                <a:outerShdw blurRad="38100" dist="19050" dir="2700000" algn="tl" rotWithShape="0">
                  <a:schemeClr val="dk1">
                    <a:alpha val="40000"/>
                  </a:schemeClr>
                </a:outerShdw>
              </a:effectLst>
              <a:sym typeface="+mn-ea"/>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sym typeface="+mn-ea"/>
              </a:rPr>
              <a:t>计算机视觉（</a:t>
            </a:r>
            <a:r>
              <a:rPr lang="en-US" altLang="zh-CN" sz="1200" b="1">
                <a:solidFill>
                  <a:schemeClr val="tx1"/>
                </a:solidFill>
                <a:effectLst>
                  <a:outerShdw blurRad="38100" dist="19050" dir="2700000" algn="tl" rotWithShape="0">
                    <a:schemeClr val="dk1">
                      <a:alpha val="40000"/>
                    </a:schemeClr>
                  </a:outerShdw>
                </a:effectLst>
                <a:sym typeface="+mn-ea"/>
              </a:rPr>
              <a:t>CV</a:t>
            </a:r>
            <a:r>
              <a:rPr lang="zh-CN" altLang="en-US" sz="1200" b="1">
                <a:solidFill>
                  <a:schemeClr val="tx1"/>
                </a:solidFill>
                <a:effectLst>
                  <a:outerShdw blurRad="38100" dist="19050" dir="2700000" algn="tl" rotWithShape="0">
                    <a:schemeClr val="dk1">
                      <a:alpha val="40000"/>
                    </a:schemeClr>
                  </a:outerShdw>
                </a:effectLst>
                <a:sym typeface="+mn-ea"/>
              </a:rPr>
              <a:t>）</a:t>
            </a:r>
            <a:endParaRPr lang="zh-CN" altLang="en-US" sz="1200" b="1">
              <a:solidFill>
                <a:schemeClr val="tx1"/>
              </a:solidFill>
              <a:effectLst>
                <a:outerShdw blurRad="38100" dist="19050" dir="2700000" algn="tl" rotWithShape="0">
                  <a:schemeClr val="dk1">
                    <a:alpha val="40000"/>
                  </a:schemeClr>
                </a:outerShdw>
              </a:effectLst>
              <a:sym typeface="+mn-ea"/>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语音识别与合成</a:t>
            </a:r>
            <a:endParaRPr lang="zh-CN" altLang="en-US" sz="12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推荐系统</a:t>
            </a:r>
            <a:endParaRPr lang="zh-CN" altLang="en-US" sz="1200"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sym typeface="+mn-ea"/>
              </a:rPr>
              <a:t>政府服务</a:t>
            </a:r>
            <a:endParaRPr lang="zh-CN" altLang="en-US" sz="15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智能公共服务</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数据分析与决策支持</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公共安全与治安管理</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政策透明化与公众参与</a:t>
            </a:r>
            <a:endParaRPr lang="zh-CN" altLang="en-US">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金融行业</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风险管理与信贷评估</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金融市场预测与投资决策</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智能客户服务与财务咨询</a:t>
            </a:r>
            <a:endParaRPr lang="zh-CN" altLang="en-US" sz="1200" dirty="0">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gradFill>
                  <a:gsLst>
                    <a:gs pos="21000">
                      <a:srgbClr val="53575C"/>
                    </a:gs>
                    <a:gs pos="88000">
                      <a:srgbClr val="C5C7CA"/>
                    </a:gs>
                  </a:gsLst>
                  <a:lin ang="5400000"/>
                </a:gradFill>
                <a:effectLst/>
              </a:rPr>
              <a:t>大模型应用概览</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医疗</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疾病诊断与影像分析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个性化治疗与精准医疗</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临床决策支持与智能辅助</a:t>
            </a:r>
            <a:endParaRPr lang="zh-CN" altLang="en-US" sz="12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大模型平台简介</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主要大模型平台</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平台服务形式</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扩展功能</a:t>
            </a:r>
            <a:endParaRPr lang="zh-CN" altLang="en-US" sz="15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具体案例分析</a:t>
            </a:r>
            <a:endParaRPr lang="zh-CN" altLang="en-US" sz="18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大模型应用的挑战与未来</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数据隐私与安全性</a:t>
            </a:r>
            <a:endParaRPr lang="zh-CN" altLang="en-US" sz="1500" dirty="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算力需求与资源消耗</a:t>
            </a:r>
            <a:endParaRPr lang="zh-CN" altLang="en-US" sz="1500" dirty="0">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金融市场预测与投资决策例子</a:t>
            </a:r>
            <a:r>
              <a:rPr lang="en-US" altLang="zh-CN"/>
              <a:t>-</a:t>
            </a:r>
            <a:r>
              <a:rPr lang="zh-CN" altLang="en-US"/>
              <a:t>高盛的</a:t>
            </a:r>
            <a:r>
              <a:rPr lang="en-US" altLang="zh-CN"/>
              <a:t>“Quantitative Investment Strategies”</a:t>
            </a:r>
            <a:endParaRPr lang="en-US" altLang="zh-CN"/>
          </a:p>
          <a:p>
            <a:pPr lvl="2" algn="l">
              <a:lnSpc>
                <a:spcPct val="150000"/>
              </a:lnSpc>
              <a:buSzTx/>
            </a:pPr>
            <a:r>
              <a:rPr lang="zh-CN" altLang="en-US"/>
              <a:t>实现原理与过程</a:t>
            </a:r>
            <a:endParaRPr lang="zh-CN" altLang="en-US"/>
          </a:p>
          <a:p>
            <a:pPr lvl="2" algn="l">
              <a:lnSpc>
                <a:spcPct val="150000"/>
              </a:lnSpc>
              <a:buSzTx/>
            </a:pPr>
            <a:r>
              <a:rPr lang="zh-CN" altLang="en-US"/>
              <a:t>数据采集与多源融合：</a:t>
            </a:r>
            <a:endParaRPr lang="zh-CN" altLang="en-US"/>
          </a:p>
          <a:p>
            <a:pPr marL="1314450" lvl="3" indent="-171450" algn="l">
              <a:lnSpc>
                <a:spcPct val="150000"/>
              </a:lnSpc>
              <a:buSzTx/>
              <a:buFont typeface="ZapfDingbatsITC" charset="0"/>
              <a:buChar char="❁"/>
            </a:pPr>
            <a:r>
              <a:rPr lang="zh-CN" altLang="en-US" sz="1500">
                <a:solidFill>
                  <a:schemeClr val="tx1"/>
                </a:solidFill>
              </a:rPr>
              <a:t>历史市场数据：包括股票价格、交易量、波动率等，帮助模型识别历史市场走势和价格波动规律。</a:t>
            </a:r>
            <a:endParaRPr lang="zh-CN" altLang="en-US" sz="1800">
              <a:solidFill>
                <a:schemeClr val="tx1"/>
              </a:solidFill>
            </a:endParaRPr>
          </a:p>
          <a:p>
            <a:pPr marL="1314450" lvl="3" indent="-171450" algn="l">
              <a:lnSpc>
                <a:spcPct val="150000"/>
              </a:lnSpc>
              <a:buSzTx/>
              <a:buFont typeface="ZapfDingbatsITC" charset="0"/>
              <a:buChar char="❁"/>
            </a:pPr>
            <a:r>
              <a:rPr lang="zh-CN" altLang="en-US"/>
              <a:t>新闻与社交媒体数据：通过</a:t>
            </a:r>
            <a:r>
              <a:rPr lang="en-US" altLang="zh-CN"/>
              <a:t>NLP</a:t>
            </a:r>
            <a:r>
              <a:rPr lang="zh-CN" altLang="en-US"/>
              <a:t>技术和情感分析，分析金融新闻、社交媒体（如</a:t>
            </a:r>
            <a:r>
              <a:rPr lang="en-US" altLang="zh-CN"/>
              <a:t>Twitter</a:t>
            </a:r>
            <a:r>
              <a:rPr lang="zh-CN" altLang="en-US"/>
              <a:t>、</a:t>
            </a:r>
            <a:r>
              <a:rPr lang="en-US" altLang="zh-CN"/>
              <a:t>Reddit</a:t>
            </a:r>
            <a:r>
              <a:rPr lang="zh-CN" altLang="en-US"/>
              <a:t>）上的讨论，了解市场情绪对价格波动的影响。</a:t>
            </a:r>
            <a:endParaRPr lang="zh-CN" altLang="en-US"/>
          </a:p>
          <a:p>
            <a:pPr marL="1314450" lvl="3" indent="-171450" algn="l">
              <a:lnSpc>
                <a:spcPct val="150000"/>
              </a:lnSpc>
              <a:buSzTx/>
              <a:buFont typeface="ZapfDingbatsITC" charset="0"/>
              <a:buChar char="❁"/>
            </a:pPr>
            <a:r>
              <a:rPr lang="zh-CN" altLang="en-US"/>
              <a:t>经济指标与宏观数据：结合</a:t>
            </a:r>
            <a:r>
              <a:rPr lang="en-US" altLang="zh-CN"/>
              <a:t>GDP</a:t>
            </a:r>
            <a:r>
              <a:rPr lang="zh-CN" altLang="en-US"/>
              <a:t>增长率、失业率、利率等宏观经济数据，为投资决策提供大环境分析。</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金融市场预测与投资决策例子</a:t>
            </a:r>
            <a:r>
              <a:rPr lang="en-US" altLang="zh-CN"/>
              <a:t>-</a:t>
            </a:r>
            <a:r>
              <a:rPr lang="zh-CN" altLang="en-US"/>
              <a:t>高盛的</a:t>
            </a:r>
            <a:r>
              <a:rPr lang="en-US" altLang="zh-CN"/>
              <a:t>“Quantitative Investment Strategies”</a:t>
            </a:r>
            <a:endParaRPr lang="en-US" altLang="zh-CN"/>
          </a:p>
          <a:p>
            <a:pPr lvl="2" algn="l">
              <a:lnSpc>
                <a:spcPct val="150000"/>
              </a:lnSpc>
              <a:buSzTx/>
            </a:pPr>
            <a:r>
              <a:rPr lang="zh-CN" altLang="en-US"/>
              <a:t>实现原理与过程</a:t>
            </a:r>
            <a:endParaRPr lang="zh-CN" altLang="en-US"/>
          </a:p>
          <a:p>
            <a:pPr lvl="2" algn="l">
              <a:lnSpc>
                <a:spcPct val="150000"/>
              </a:lnSpc>
              <a:buSzTx/>
            </a:pPr>
            <a:r>
              <a:rPr lang="zh-CN" altLang="en-US"/>
              <a:t>深度学习与模型训练</a:t>
            </a:r>
            <a:endParaRPr lang="zh-CN" altLang="en-US"/>
          </a:p>
          <a:p>
            <a:pPr marL="1314450" lvl="3" indent="-171450" algn="l">
              <a:lnSpc>
                <a:spcPct val="150000"/>
              </a:lnSpc>
              <a:buSzTx/>
              <a:buFont typeface="ZapfDingbatsITC" charset="0"/>
              <a:buChar char="❁"/>
            </a:pPr>
            <a:r>
              <a:rPr lang="zh-CN" altLang="en-US"/>
              <a:t>深度神经网络（</a:t>
            </a:r>
            <a:r>
              <a:rPr lang="en-US" altLang="zh-CN"/>
              <a:t>DNN</a:t>
            </a:r>
            <a:r>
              <a:rPr lang="zh-CN" altLang="en-US"/>
              <a:t>）：高盛的量化团队使用深度神经网络模型（如</a:t>
            </a:r>
            <a:r>
              <a:rPr lang="en-US" altLang="zh-CN"/>
              <a:t>LSTM</a:t>
            </a:r>
            <a:r>
              <a:rPr lang="zh-CN" altLang="en-US"/>
              <a:t>、</a:t>
            </a:r>
            <a:r>
              <a:rPr lang="en-US" altLang="zh-CN"/>
              <a:t>Transformer</a:t>
            </a:r>
            <a:r>
              <a:rPr lang="zh-CN" altLang="en-US"/>
              <a:t>等）来处理和分析时间序列数据（如股市历史价格、交易量等）和非结构化数据（如新闻文本、社交媒体帖子等）。</a:t>
            </a:r>
            <a:endParaRPr lang="zh-CN" altLang="en-US"/>
          </a:p>
          <a:p>
            <a:pPr marL="1314450" lvl="3" indent="-171450" algn="l">
              <a:lnSpc>
                <a:spcPct val="150000"/>
              </a:lnSpc>
              <a:buSzTx/>
              <a:buFont typeface="ZapfDingbatsITC" charset="0"/>
              <a:buChar char="❁"/>
            </a:pPr>
            <a:r>
              <a:rPr lang="zh-CN" altLang="en-US"/>
              <a:t>情感分析：通过情感分析算法（如基于</a:t>
            </a:r>
            <a:r>
              <a:rPr lang="en-US" altLang="zh-CN"/>
              <a:t>BERT</a:t>
            </a:r>
            <a:r>
              <a:rPr lang="zh-CN" altLang="en-US"/>
              <a:t>的情感分析模型），从新闻报道和社交媒体中的文本数据中提取情绪信息，识别出积极或消极情绪的趋势，这些情绪变化可能对市场走势产生影响。</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5205095" y="2409190"/>
            <a:ext cx="2548255" cy="1362710"/>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金融市场预测与投资决策例子</a:t>
            </a:r>
            <a:r>
              <a:rPr lang="en-US" altLang="zh-CN"/>
              <a:t>-</a:t>
            </a:r>
            <a:r>
              <a:rPr lang="zh-CN" altLang="en-US"/>
              <a:t>高盛的</a:t>
            </a:r>
            <a:r>
              <a:rPr lang="en-US" altLang="zh-CN"/>
              <a:t>“Quantitative Investment Strategies”</a:t>
            </a:r>
            <a:endParaRPr lang="en-US" altLang="zh-CN"/>
          </a:p>
          <a:p>
            <a:pPr lvl="2" algn="l">
              <a:lnSpc>
                <a:spcPct val="150000"/>
              </a:lnSpc>
              <a:buSzTx/>
            </a:pPr>
            <a:r>
              <a:rPr lang="zh-CN" altLang="en-US"/>
              <a:t>实现原理与过程</a:t>
            </a:r>
            <a:endParaRPr lang="zh-CN" altLang="en-US"/>
          </a:p>
          <a:p>
            <a:pPr lvl="2" algn="l">
              <a:lnSpc>
                <a:spcPct val="150000"/>
              </a:lnSpc>
              <a:buSzTx/>
            </a:pPr>
            <a:r>
              <a:rPr lang="zh-CN" altLang="en-US"/>
              <a:t>市场趋势预测与价格波动建模：</a:t>
            </a:r>
            <a:endParaRPr lang="zh-CN" altLang="en-US"/>
          </a:p>
          <a:p>
            <a:pPr marL="1314450" lvl="3" indent="-171450" algn="l">
              <a:lnSpc>
                <a:spcPct val="150000"/>
              </a:lnSpc>
              <a:buSzTx/>
              <a:buFont typeface="ZapfDingbatsITC" charset="0"/>
              <a:buChar char="❁"/>
            </a:pPr>
            <a:r>
              <a:rPr lang="zh-CN" altLang="en-US"/>
              <a:t>趋势识别：利用深度学习模型自动从历史数据中识别出市场的潜在趋势（如上涨或下跌的市场周期）。模型能够根据不同的市场条件调整其预测策略。</a:t>
            </a:r>
            <a:endParaRPr lang="zh-CN" altLang="en-US"/>
          </a:p>
          <a:p>
            <a:pPr marL="1314450" lvl="3" indent="-171450" algn="l">
              <a:lnSpc>
                <a:spcPct val="150000"/>
              </a:lnSpc>
              <a:buSzTx/>
              <a:buFont typeface="ZapfDingbatsITC" charset="0"/>
              <a:buChar char="❁"/>
            </a:pPr>
            <a:r>
              <a:rPr lang="zh-CN" altLang="en-US"/>
              <a:t>波动性预测：通过分析历史波动性和市场情绪变化，模型能够预测未来的价格波动，提供短期和长期的市场走势预判。</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金融市场预测与投资决策例子</a:t>
            </a:r>
            <a:r>
              <a:rPr lang="en-US" altLang="zh-CN"/>
              <a:t>-</a:t>
            </a:r>
            <a:r>
              <a:rPr lang="zh-CN" altLang="en-US"/>
              <a:t>高盛的</a:t>
            </a:r>
            <a:r>
              <a:rPr lang="en-US" altLang="zh-CN"/>
              <a:t>“Quantitative Investment Strategies”</a:t>
            </a:r>
            <a:endParaRPr lang="en-US" altLang="zh-CN"/>
          </a:p>
          <a:p>
            <a:pPr lvl="2" algn="l">
              <a:lnSpc>
                <a:spcPct val="150000"/>
              </a:lnSpc>
              <a:buSzTx/>
            </a:pPr>
            <a:r>
              <a:rPr lang="zh-CN" altLang="en-US"/>
              <a:t>实现原理与过程</a:t>
            </a:r>
            <a:endParaRPr lang="zh-CN" altLang="en-US"/>
          </a:p>
          <a:p>
            <a:pPr lvl="2" algn="l">
              <a:lnSpc>
                <a:spcPct val="150000"/>
              </a:lnSpc>
              <a:buSzTx/>
            </a:pPr>
            <a:r>
              <a:rPr lang="zh-CN" altLang="en-US"/>
              <a:t>投资决策与风险管理：</a:t>
            </a:r>
            <a:endParaRPr lang="zh-CN" altLang="en-US"/>
          </a:p>
          <a:p>
            <a:pPr marL="1314450" lvl="3" indent="-171450" algn="l">
              <a:lnSpc>
                <a:spcPct val="150000"/>
              </a:lnSpc>
              <a:buSzTx/>
              <a:buFont typeface="ZapfDingbatsITC" charset="0"/>
              <a:buChar char="❁"/>
            </a:pPr>
            <a:r>
              <a:rPr lang="zh-CN" altLang="en-US"/>
              <a:t>资产配置优化：基于大模型的预测结果，高盛的投资决策团队能够为客户提供量化的资产配置建议，帮助其优化投资组合，减少潜在的投资风险。</a:t>
            </a:r>
            <a:endParaRPr lang="zh-CN" altLang="en-US"/>
          </a:p>
          <a:p>
            <a:pPr marL="1314450" lvl="3" indent="-171450" algn="l">
              <a:lnSpc>
                <a:spcPct val="150000"/>
              </a:lnSpc>
              <a:buSzTx/>
              <a:buFont typeface="ZapfDingbatsITC" charset="0"/>
              <a:buChar char="❁"/>
            </a:pPr>
            <a:r>
              <a:rPr lang="zh-CN" altLang="en-US"/>
              <a:t>自动化交易：高盛还利用大模型实现算法交易，根据市场预测信号自动执行交易，捕捉价格波动中的盈利机会。</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智能客户服务与财务咨询</a:t>
            </a:r>
            <a:endParaRPr lang="zh-CN" altLang="en-US"/>
          </a:p>
          <a:p>
            <a:pPr lvl="2" algn="l">
              <a:lnSpc>
                <a:spcPct val="150000"/>
              </a:lnSpc>
              <a:buSzTx/>
            </a:pPr>
            <a:r>
              <a:rPr lang="zh-CN" altLang="en-US"/>
              <a:t>大模型在客户服务领域的应用极大地提升了金融机构的服务质量和效率。许多银行和保险公司通过大模型开发智能客服系统，能够</a:t>
            </a:r>
            <a:r>
              <a:rPr lang="en-US" altLang="zh-CN"/>
              <a:t>24</a:t>
            </a:r>
            <a:r>
              <a:rPr lang="zh-CN" altLang="en-US"/>
              <a:t>小时为客户提供咨询服务。这些智能客服不仅能够回答常见问题，还能够根据客户的历史行为和需求提供个性化的财务咨询和产品推荐。</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智能客服：</a:t>
            </a:r>
            <a:r>
              <a:rPr lang="en-US" altLang="zh-CN"/>
              <a:t> </a:t>
            </a:r>
            <a:r>
              <a:rPr lang="zh-CN" altLang="en-US"/>
              <a:t>例如，花旗银行和摩根大通等国际金融机构已经通过大模型部署智能聊天机器人，为客户提供贷款咨询、账户查询、产品推荐等服务。</a:t>
            </a:r>
            <a:endParaRPr lang="zh-CN" altLang="en-US"/>
          </a:p>
          <a:p>
            <a:pPr marL="1314450" lvl="3" indent="-171450" algn="l">
              <a:lnSpc>
                <a:spcPct val="150000"/>
              </a:lnSpc>
              <a:buSzTx/>
              <a:buFont typeface="ZapfDingbatsITC" charset="0"/>
              <a:buChar char="❁"/>
            </a:pPr>
            <a:r>
              <a:rPr lang="zh-CN" altLang="en-US"/>
              <a:t>个性化理财顾问：大模型能够分析客户的财务状况、投资目标等，提供定制化的理财建议和投资组合，帮助客户实现财富增值。</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6" name="图片 5"/>
          <p:cNvPicPr>
            <a:picLocks noChangeAspect="1"/>
          </p:cNvPicPr>
          <p:nvPr/>
        </p:nvPicPr>
        <p:blipFill>
          <a:blip r:embed="rId2"/>
          <a:stretch>
            <a:fillRect/>
          </a:stretch>
        </p:blipFill>
        <p:spPr>
          <a:xfrm>
            <a:off x="5768975" y="1078865"/>
            <a:ext cx="2197100" cy="124460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金融行业</a:t>
            </a:r>
            <a:endParaRPr lang="zh-CN" altLang="en-US"/>
          </a:p>
          <a:p>
            <a:pPr lvl="1">
              <a:lnSpc>
                <a:spcPct val="150000"/>
              </a:lnSpc>
            </a:pPr>
            <a:r>
              <a:rPr lang="zh-CN" altLang="en-US"/>
              <a:t>智能客户服务与财务咨询例子</a:t>
            </a:r>
            <a:r>
              <a:rPr lang="en-US" altLang="zh-CN"/>
              <a:t>-</a:t>
            </a:r>
            <a:r>
              <a:rPr lang="zh-CN" altLang="en-US"/>
              <a:t>摩根大通的智能财务顾问</a:t>
            </a:r>
            <a:r>
              <a:rPr lang="en-US" altLang="zh-CN"/>
              <a:t>—“You Invest”</a:t>
            </a:r>
            <a:r>
              <a:rPr lang="zh-CN" altLang="en-US"/>
              <a:t>平台</a:t>
            </a:r>
            <a:endParaRPr lang="zh-CN" altLang="en-US"/>
          </a:p>
          <a:p>
            <a:pPr lvl="2" algn="l">
              <a:lnSpc>
                <a:spcPct val="150000"/>
              </a:lnSpc>
              <a:buSzTx/>
            </a:pPr>
            <a:r>
              <a:rPr lang="zh-CN" altLang="en-US"/>
              <a:t>摩根大通通过其智能客户服务平台</a:t>
            </a:r>
            <a:r>
              <a:rPr lang="en-US" altLang="zh-CN"/>
              <a:t>“You Invest”</a:t>
            </a:r>
            <a:r>
              <a:rPr lang="zh-CN" altLang="en-US"/>
              <a:t>为个人客户提供个性化的理财建议、投资组合管理和市场分析。</a:t>
            </a:r>
            <a:endParaRPr lang="zh-CN" altLang="en-US"/>
          </a:p>
          <a:p>
            <a:pPr marL="1314450" lvl="3" indent="-171450" algn="l">
              <a:lnSpc>
                <a:spcPct val="150000"/>
              </a:lnSpc>
              <a:buSzTx/>
              <a:buFont typeface="ZapfDingbatsITC" charset="0"/>
              <a:buChar char="❁"/>
            </a:pPr>
            <a:r>
              <a:rPr lang="zh-CN" altLang="en-US">
                <a:solidFill>
                  <a:schemeClr val="tx1"/>
                </a:solidFill>
              </a:rPr>
              <a:t>通过分析客户的财务数据和行为，评估客户的财务状况、风险偏好和投资目标。</a:t>
            </a:r>
            <a:endParaRPr lang="en-US" altLang="zh-CN"/>
          </a:p>
          <a:p>
            <a:pPr marL="1314450" lvl="3" indent="-171450" algn="l">
              <a:lnSpc>
                <a:spcPct val="150000"/>
              </a:lnSpc>
              <a:buSzTx/>
              <a:buFont typeface="ZapfDingbatsITC" charset="0"/>
              <a:buChar char="❁"/>
            </a:pPr>
            <a:r>
              <a:rPr lang="zh-CN" altLang="en-US"/>
              <a:t>智能客服系统通过</a:t>
            </a:r>
            <a:r>
              <a:rPr lang="en-US" altLang="zh-CN"/>
              <a:t>NLP</a:t>
            </a:r>
            <a:r>
              <a:rPr lang="zh-CN" altLang="en-US"/>
              <a:t>技术理解客户问题，自动提供财务解答和产品推荐。</a:t>
            </a:r>
            <a:endParaRPr lang="en-US" altLang="zh-CN"/>
          </a:p>
          <a:p>
            <a:pPr marL="1314450" lvl="3" indent="-171450" algn="l">
              <a:lnSpc>
                <a:spcPct val="150000"/>
              </a:lnSpc>
              <a:buSzTx/>
              <a:buFont typeface="ZapfDingbatsITC" charset="0"/>
              <a:buChar char="❁"/>
            </a:pPr>
            <a:r>
              <a:rPr lang="zh-CN" altLang="en-US"/>
              <a:t>结合机器学习算法，根据客户数据和市场趋势预测最佳投资策略。</a:t>
            </a:r>
            <a:endParaRPr lang="en-US" altLang="zh-CN"/>
          </a:p>
          <a:p>
            <a:pPr marL="1314450" lvl="3" indent="-171450" algn="l">
              <a:lnSpc>
                <a:spcPct val="150000"/>
              </a:lnSpc>
              <a:buSzTx/>
              <a:buFont typeface="ZapfDingbatsITC" charset="0"/>
              <a:buChar char="❁"/>
            </a:pPr>
            <a:r>
              <a:rPr lang="zh-CN" altLang="en-US"/>
              <a:t>根据客户需求和风险承受能力，提供定制化的理财建议和投资组合，帮助实现财富增值。</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b="1">
                <a:gradFill>
                  <a:gsLst>
                    <a:gs pos="21000">
                      <a:srgbClr val="53575C"/>
                    </a:gs>
                    <a:gs pos="88000">
                      <a:srgbClr val="C5C7CA"/>
                    </a:gs>
                  </a:gsLst>
                  <a:lin ang="5400000"/>
                </a:gradFill>
                <a:effectLst/>
              </a:rPr>
              <a:t>大模型应用概览</a:t>
            </a:r>
            <a:endParaRPr lang="zh-CN" altLang="en-US" sz="1800" b="1">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sym typeface="+mn-ea"/>
              </a:rPr>
              <a:t>泛科技行业</a:t>
            </a:r>
            <a:endParaRPr lang="zh-CN" altLang="en-US" sz="1500" dirty="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自然语言处理（</a:t>
            </a:r>
            <a:r>
              <a:rPr lang="en-US" altLang="zh-CN" sz="1200">
                <a:gradFill>
                  <a:gsLst>
                    <a:gs pos="21000">
                      <a:srgbClr val="53575C"/>
                    </a:gs>
                    <a:gs pos="88000">
                      <a:srgbClr val="C5C7CA"/>
                    </a:gs>
                  </a:gsLst>
                  <a:lin ang="5400000"/>
                </a:gradFill>
                <a:effectLst/>
                <a:sym typeface="+mn-ea"/>
              </a:rPr>
              <a:t>NLP</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计算机视觉（</a:t>
            </a:r>
            <a:r>
              <a:rPr lang="en-US" altLang="zh-CN" sz="1200">
                <a:gradFill>
                  <a:gsLst>
                    <a:gs pos="21000">
                      <a:srgbClr val="53575C"/>
                    </a:gs>
                    <a:gs pos="88000">
                      <a:srgbClr val="C5C7CA"/>
                    </a:gs>
                  </a:gsLst>
                  <a:lin ang="5400000"/>
                </a:gradFill>
                <a:effectLst/>
                <a:sym typeface="+mn-ea"/>
              </a:rPr>
              <a:t>CV</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语音识别与合成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推荐系统</a:t>
            </a:r>
            <a:endParaRPr lang="zh-CN" altLang="en-US" sz="12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sym typeface="+mn-ea"/>
              </a:rPr>
              <a:t>政府服务</a:t>
            </a:r>
            <a:endParaRPr lang="zh-CN" altLang="en-US" sz="15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智能公共服务</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数据分析与决策支持</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公共安全与治安管理</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政策透明化与公众参与</a:t>
            </a:r>
            <a:endParaRPr lang="zh-CN" altLang="en-US">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金融行业</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风险管理与信贷评估</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金融市场预测与投资决策</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智能客户服务与财务咨询</a:t>
            </a:r>
            <a:endParaRPr lang="zh-CN" altLang="en-US" sz="1200" dirty="0">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b="1">
                <a:solidFill>
                  <a:schemeClr val="tx1"/>
                </a:solidFill>
                <a:effectLst>
                  <a:outerShdw blurRad="38100" dist="19050" dir="2700000" algn="tl" rotWithShape="0">
                    <a:schemeClr val="dk1">
                      <a:alpha val="40000"/>
                    </a:schemeClr>
                  </a:outerShdw>
                </a:effectLst>
              </a:rPr>
              <a:t>大模型应用概览</a:t>
            </a:r>
            <a:endParaRPr lang="zh-CN" altLang="en-US" sz="1800"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a:solidFill>
                  <a:schemeClr val="tx1"/>
                </a:solidFill>
                <a:effectLst>
                  <a:outerShdw blurRad="38100" dist="19050" dir="2700000" algn="tl" rotWithShape="0">
                    <a:schemeClr val="dk1">
                      <a:alpha val="40000"/>
                    </a:schemeClr>
                  </a:outerShdw>
                </a:effectLst>
              </a:rPr>
              <a:t>医疗</a:t>
            </a:r>
            <a:endParaRPr lang="zh-CN" altLang="en-US" sz="15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疾病诊断与影像分析</a:t>
            </a:r>
            <a:endParaRPr lang="zh-CN" altLang="en-US" sz="12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个性化治疗与精准医疗</a:t>
            </a:r>
            <a:endParaRPr lang="zh-CN" altLang="en-US" sz="12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临床决策支持与智能辅助</a:t>
            </a:r>
            <a:endParaRPr lang="zh-CN" altLang="en-US" sz="1200" b="1">
              <a:solidFill>
                <a:schemeClr val="tx1"/>
              </a:solidFill>
              <a:effectLst>
                <a:outerShdw blurRad="38100" dist="19050" dir="2700000" algn="tl" rotWithShape="0">
                  <a:schemeClr val="dk1">
                    <a:alpha val="40000"/>
                  </a:schemeClr>
                </a:outerShdw>
              </a:effectLst>
            </a:endParaRPr>
          </a:p>
          <a:p>
            <a:pPr>
              <a:lnSpc>
                <a:spcPct val="150000"/>
              </a:lnSpc>
            </a:pPr>
            <a:r>
              <a:rPr lang="zh-CN" altLang="en-US" sz="1800">
                <a:gradFill>
                  <a:gsLst>
                    <a:gs pos="21000">
                      <a:srgbClr val="53575C"/>
                    </a:gs>
                    <a:gs pos="88000">
                      <a:srgbClr val="C5C7CA"/>
                    </a:gs>
                  </a:gsLst>
                  <a:lin ang="5400000"/>
                </a:gradFill>
                <a:effectLst/>
              </a:rPr>
              <a:t>大模型平台简介</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主要大模型平台</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平台服务形式</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扩展功能</a:t>
            </a:r>
            <a:endParaRPr lang="zh-CN" altLang="en-US" sz="15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具体案例分析</a:t>
            </a:r>
            <a:endParaRPr lang="zh-CN" altLang="en-US" sz="18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大模型应用的挑战与未来</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数据隐私与安全性</a:t>
            </a:r>
            <a:endParaRPr lang="zh-CN" altLang="en-US" sz="1500" dirty="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算力需求与资源消耗</a:t>
            </a:r>
            <a:endParaRPr lang="zh-CN" altLang="en-US" sz="1500" dirty="0">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疾病诊断与影像分析</a:t>
            </a:r>
            <a:endParaRPr lang="zh-CN" altLang="en-US"/>
          </a:p>
          <a:p>
            <a:pPr lvl="2" algn="l">
              <a:lnSpc>
                <a:spcPct val="150000"/>
              </a:lnSpc>
              <a:buSzTx/>
            </a:pPr>
            <a:r>
              <a:rPr lang="zh-CN" altLang="en-US"/>
              <a:t>大模型在医学影像分析中的应用非常广泛，特别是在影像数据处理和疾病诊断方面。通过训练深度学习模型，医疗系统可以自动分析</a:t>
            </a:r>
            <a:r>
              <a:rPr lang="en-US" altLang="zh-CN"/>
              <a:t>CT</a:t>
            </a:r>
            <a:r>
              <a:rPr lang="zh-CN" altLang="en-US"/>
              <a:t>扫描、</a:t>
            </a:r>
            <a:r>
              <a:rPr lang="en-US" altLang="zh-CN"/>
              <a:t>X</a:t>
            </a:r>
            <a:r>
              <a:rPr lang="zh-CN" altLang="en-US"/>
              <a:t>光片、</a:t>
            </a:r>
            <a:r>
              <a:rPr lang="en-US" altLang="zh-CN"/>
              <a:t>MRI</a:t>
            </a:r>
            <a:r>
              <a:rPr lang="zh-CN" altLang="en-US"/>
              <a:t>图像等医学影像，准确识别病灶辅助医生进行诊断。例如</a:t>
            </a:r>
            <a:r>
              <a:rPr lang="en-US" altLang="zh-CN"/>
              <a:t>CNN</a:t>
            </a:r>
            <a:r>
              <a:rPr lang="zh-CN" altLang="en-US"/>
              <a:t>已被用于检测肺结核、乳腺癌等疾病，极大提高了诊断的准确性和速度。</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肺部疾病诊断：</a:t>
            </a:r>
            <a:r>
              <a:rPr lang="en-US" altLang="zh-CN"/>
              <a:t> </a:t>
            </a:r>
            <a:r>
              <a:rPr lang="zh-CN" altLang="en-US"/>
              <a:t>深度学习模型通过分析胸部</a:t>
            </a:r>
            <a:r>
              <a:rPr lang="en-US" altLang="zh-CN"/>
              <a:t>X</a:t>
            </a:r>
            <a:r>
              <a:rPr lang="zh-CN" altLang="en-US"/>
              <a:t>光和</a:t>
            </a:r>
            <a:r>
              <a:rPr lang="en-US" altLang="zh-CN"/>
              <a:t>CT</a:t>
            </a:r>
            <a:r>
              <a:rPr lang="zh-CN" altLang="en-US"/>
              <a:t>影像，能够检测出早期肺癌和肺结核等疾病，帮助医生及时做出治疗决策。</a:t>
            </a:r>
            <a:endParaRPr lang="zh-CN" altLang="en-US"/>
          </a:p>
          <a:p>
            <a:pPr marL="1314450" lvl="3" indent="-171450" algn="l">
              <a:lnSpc>
                <a:spcPct val="150000"/>
              </a:lnSpc>
              <a:buSzTx/>
              <a:buFont typeface="ZapfDingbatsITC" charset="0"/>
              <a:buChar char="❁"/>
            </a:pP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疾病诊断与影像分析例子</a:t>
            </a:r>
            <a:r>
              <a:rPr lang="en-US" altLang="zh-CN"/>
              <a:t>-</a:t>
            </a:r>
            <a:r>
              <a:rPr lang="zh-CN" altLang="en-US"/>
              <a:t>谷歌健康团队的肺癌检测系统</a:t>
            </a:r>
            <a:endParaRPr lang="zh-CN" altLang="en-US"/>
          </a:p>
          <a:p>
            <a:pPr lvl="2" algn="l">
              <a:lnSpc>
                <a:spcPct val="150000"/>
              </a:lnSpc>
              <a:buSzTx/>
            </a:pPr>
            <a:r>
              <a:rPr lang="zh-CN" altLang="en-US"/>
              <a:t>谷歌健康团队（</a:t>
            </a:r>
            <a:r>
              <a:rPr lang="en-US" altLang="zh-CN"/>
              <a:t>Google Health</a:t>
            </a:r>
            <a:r>
              <a:rPr lang="zh-CN" altLang="en-US"/>
              <a:t>）开发了一种基于深度学习的肺癌检测系统，该系统通过分析胸部</a:t>
            </a:r>
            <a:r>
              <a:rPr lang="en-US" altLang="zh-CN"/>
              <a:t>CT</a:t>
            </a:r>
            <a:r>
              <a:rPr lang="zh-CN" altLang="en-US"/>
              <a:t>扫描影像，自动识别肺癌的早期迹象。</a:t>
            </a:r>
            <a:endParaRPr lang="zh-CN" altLang="en-US"/>
          </a:p>
          <a:p>
            <a:pPr marL="1314450" lvl="3" indent="-171450" algn="l">
              <a:lnSpc>
                <a:spcPct val="150000"/>
              </a:lnSpc>
              <a:buSzTx/>
              <a:buFont typeface="ZapfDingbatsITC" charset="0"/>
              <a:buChar char="❁"/>
            </a:pPr>
            <a:r>
              <a:rPr lang="zh-CN" altLang="en-US">
                <a:solidFill>
                  <a:schemeClr val="tx1"/>
                </a:solidFill>
              </a:rPr>
              <a:t>数据收集与标注：通过收集大量的胸部</a:t>
            </a:r>
            <a:r>
              <a:rPr lang="en-US" altLang="zh-CN"/>
              <a:t>CT</a:t>
            </a:r>
            <a:r>
              <a:rPr lang="zh-CN" altLang="en-US"/>
              <a:t>扫描影像数据，并由专家医生进行标注，确保模型能学习病灶区域与正常组织的区别。</a:t>
            </a:r>
            <a:endParaRPr lang="en-US" altLang="zh-CN"/>
          </a:p>
          <a:p>
            <a:pPr marL="1314450" lvl="3" indent="-171450" algn="l">
              <a:lnSpc>
                <a:spcPct val="150000"/>
              </a:lnSpc>
              <a:buSzTx/>
              <a:buFont typeface="ZapfDingbatsITC" charset="0"/>
              <a:buChar char="❁"/>
            </a:pPr>
            <a:r>
              <a:rPr lang="zh-CN" altLang="en-US"/>
              <a:t>深度学习模型训练：采用卷积神经网络（</a:t>
            </a:r>
            <a:r>
              <a:rPr lang="en-US" altLang="zh-CN"/>
              <a:t>CNN</a:t>
            </a:r>
            <a:r>
              <a:rPr lang="zh-CN" altLang="en-US"/>
              <a:t>）对影像数据进行训练，自动提取和学习肺部疾病的影像特征。</a:t>
            </a:r>
            <a:endParaRPr lang="en-US" altLang="zh-CN"/>
          </a:p>
          <a:p>
            <a:pPr marL="1314450" lvl="3" indent="-171450" algn="l">
              <a:lnSpc>
                <a:spcPct val="150000"/>
              </a:lnSpc>
              <a:buSzTx/>
              <a:buFont typeface="ZapfDingbatsITC" charset="0"/>
              <a:buChar char="❁"/>
            </a:pPr>
            <a:r>
              <a:rPr lang="zh-CN" altLang="en-US"/>
              <a:t>模型优化与验证：通过与传统诊断方法对比，优化模型的准确性，并确保其在不同病例和影像中的泛化能力。</a:t>
            </a:r>
            <a:endParaRPr lang="en-US" altLang="zh-CN"/>
          </a:p>
          <a:p>
            <a:pPr marL="1314450" lvl="3" indent="-171450" algn="l">
              <a:lnSpc>
                <a:spcPct val="150000"/>
              </a:lnSpc>
              <a:buSzTx/>
              <a:buFont typeface="ZapfDingbatsITC" charset="0"/>
              <a:buChar char="❁"/>
            </a:pPr>
            <a:r>
              <a:rPr lang="zh-CN" altLang="en-US"/>
              <a:t>早期疾病检测：通过分析</a:t>
            </a:r>
            <a:r>
              <a:rPr lang="en-US" altLang="zh-CN"/>
              <a:t>CT</a:t>
            </a:r>
            <a:r>
              <a:rPr lang="zh-CN" altLang="en-US"/>
              <a:t>影像，系统能够自动识别肺癌的早期迹象，辅助医生及时做出诊断和治疗决策。</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个性化治疗与精准医疗</a:t>
            </a:r>
            <a:endParaRPr lang="zh-CN" altLang="en-US"/>
          </a:p>
          <a:p>
            <a:pPr lvl="2" algn="l">
              <a:lnSpc>
                <a:spcPct val="150000"/>
              </a:lnSpc>
              <a:buSzTx/>
            </a:pPr>
            <a:r>
              <a:rPr lang="zh-CN" altLang="en-US"/>
              <a:t>大模型通过分析患者的基因组数据、电子健康记录和临床表现，能够为每个患者量身定制个性化的治疗方案，推动精准医疗的发展。大模型不仅可以在肿瘤治疗、药物选择等方面提供科学依据，还能够预测患者对不同治疗方法的反应，为临床医生提供决策支持。</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肿瘤治疗优化：</a:t>
            </a:r>
            <a:r>
              <a:rPr lang="en-US" altLang="zh-CN"/>
              <a:t> </a:t>
            </a:r>
            <a:r>
              <a:rPr lang="zh-CN" altLang="en-US"/>
              <a:t>基于患者的基因数据，深度学习模型能够预测某种特定治疗对肿瘤患者的效果，帮助医生制定个性化的治疗方案。</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p:txBody>
          <a:bodyPr/>
          <a:lstStyle/>
          <a:p>
            <a:pPr>
              <a:lnSpc>
                <a:spcPct val="150000"/>
              </a:lnSpc>
            </a:pPr>
            <a:r>
              <a:rPr lang="zh-CN" altLang="en-US" b="1" dirty="0"/>
              <a:t>泛科技行业</a:t>
            </a:r>
            <a:endParaRPr lang="zh-CN" altLang="en-US"/>
          </a:p>
          <a:p>
            <a:pPr lvl="1">
              <a:lnSpc>
                <a:spcPct val="150000"/>
              </a:lnSpc>
            </a:pPr>
            <a:r>
              <a:rPr lang="zh-CN" altLang="en-US"/>
              <a:t>自然语言处理（</a:t>
            </a:r>
            <a:r>
              <a:rPr lang="en-US" altLang="zh-CN"/>
              <a:t>NLP</a:t>
            </a:r>
            <a:r>
              <a:rPr lang="zh-CN" altLang="en-US"/>
              <a:t>）</a:t>
            </a:r>
            <a:endParaRPr lang="zh-CN" altLang="en-US"/>
          </a:p>
          <a:p>
            <a:pPr lvl="2" algn="l">
              <a:lnSpc>
                <a:spcPct val="150000"/>
              </a:lnSpc>
              <a:buSzTx/>
            </a:pPr>
            <a:r>
              <a:rPr lang="zh-CN" altLang="en-US"/>
              <a:t>在</a:t>
            </a:r>
            <a:r>
              <a:rPr lang="en-US" altLang="zh-CN"/>
              <a:t>NLP</a:t>
            </a:r>
            <a:r>
              <a:rPr lang="zh-CN" altLang="en-US"/>
              <a:t>领域，大模型的应用使得文本生成、情感分析、机器翻译等任务变得更加高效和精准。</a:t>
            </a:r>
            <a:endParaRPr lang="zh-CN" altLang="en-US"/>
          </a:p>
          <a:p>
            <a:pPr lvl="1">
              <a:lnSpc>
                <a:spcPct val="150000"/>
              </a:lnSpc>
            </a:pPr>
            <a:r>
              <a:rPr lang="zh-CN" altLang="en-US"/>
              <a:t>计算机视觉（</a:t>
            </a:r>
            <a:r>
              <a:rPr lang="en-US" altLang="zh-CN"/>
              <a:t>CV</a:t>
            </a:r>
            <a:r>
              <a:rPr lang="zh-CN" altLang="en-US"/>
              <a:t>）</a:t>
            </a:r>
            <a:endParaRPr lang="zh-CN" altLang="en-US"/>
          </a:p>
          <a:p>
            <a:pPr lvl="2">
              <a:lnSpc>
                <a:spcPct val="150000"/>
              </a:lnSpc>
            </a:pPr>
            <a:r>
              <a:rPr lang="zh-CN" altLang="en-US"/>
              <a:t>大模型在计算机视觉中的应用，尤其是在图像识别、物体检测和面部识别等任务中表现卓越。</a:t>
            </a:r>
            <a:r>
              <a:rPr lang="en-US" altLang="zh-CN"/>
              <a:t>Vision Transformer</a:t>
            </a:r>
            <a:r>
              <a:rPr lang="zh-CN" altLang="en-US"/>
              <a:t>（</a:t>
            </a:r>
            <a:r>
              <a:rPr lang="en-US" altLang="zh-CN"/>
              <a:t>ViT</a:t>
            </a:r>
            <a:r>
              <a:rPr lang="zh-CN" altLang="en-US"/>
              <a:t>）等大模型的引入使得深度学习能够处理更复杂的视觉数据，推动自动驾驶、安防监控以及医疗影像分析等领域的进步。</a:t>
            </a:r>
            <a:endParaRPr lang="zh-CN" altLang="en-US"/>
          </a:p>
          <a:p>
            <a:pPr marL="685800" lvl="2" indent="0">
              <a:buNone/>
            </a:pPr>
            <a:endParaRPr lang="en-US" altLang="zh-CN" sz="2100" dirty="0" smtClean="0"/>
          </a:p>
          <a:p>
            <a:pPr marL="685800" lvl="2" indent="0">
              <a:buNone/>
            </a:pPr>
            <a:endParaRPr lang="zh-CN" altLang="en-US" sz="2100" dirty="0"/>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个性化治疗与精准医疗例子</a:t>
            </a:r>
            <a:r>
              <a:rPr lang="en-US" altLang="zh-CN"/>
              <a:t>-IBM Watson for Oncology</a:t>
            </a:r>
            <a:r>
              <a:rPr lang="zh-CN" altLang="en-US"/>
              <a:t>（</a:t>
            </a:r>
            <a:r>
              <a:rPr lang="en-US" altLang="zh-CN"/>
              <a:t>IBM</a:t>
            </a:r>
            <a:r>
              <a:rPr lang="zh-CN" altLang="en-US"/>
              <a:t>沃森肿瘤学）</a:t>
            </a:r>
            <a:endParaRPr lang="zh-CN" altLang="en-US"/>
          </a:p>
          <a:p>
            <a:pPr lvl="2" algn="l">
              <a:lnSpc>
                <a:spcPct val="150000"/>
              </a:lnSpc>
              <a:buSzTx/>
            </a:pPr>
            <a:r>
              <a:rPr lang="zh-CN" altLang="en-US"/>
              <a:t>该系统通过分析患者的基因组数据、临床数据、医学文献以及治疗历史，为肿瘤患者提供个性化的治疗建议，帮助医生做出科学的决策。</a:t>
            </a:r>
            <a:endParaRPr lang="zh-CN" altLang="en-US"/>
          </a:p>
          <a:p>
            <a:pPr marL="1314450" lvl="3" indent="-171450" algn="l">
              <a:lnSpc>
                <a:spcPct val="150000"/>
              </a:lnSpc>
              <a:buSzTx/>
              <a:buFont typeface="ZapfDingbatsITC" charset="0"/>
              <a:buChar char="❁"/>
            </a:pPr>
            <a:r>
              <a:rPr lang="zh-CN" altLang="en-US"/>
              <a:t>数据整合与分析：收集并整合患者的基因组数据、电子健康记录（</a:t>
            </a:r>
            <a:r>
              <a:rPr lang="en-US" altLang="zh-CN"/>
              <a:t>EHR</a:t>
            </a:r>
            <a:r>
              <a:rPr lang="zh-CN" altLang="en-US"/>
              <a:t>）和医学文献，全面了解患者的病史、基因特征和最新的临床研究成果。</a:t>
            </a:r>
            <a:endParaRPr lang="en-US" altLang="zh-CN"/>
          </a:p>
          <a:p>
            <a:pPr marL="1314450" lvl="3" indent="-171450" algn="l">
              <a:lnSpc>
                <a:spcPct val="150000"/>
              </a:lnSpc>
              <a:buSzTx/>
              <a:buFont typeface="ZapfDingbatsITC" charset="0"/>
              <a:buChar char="❁"/>
            </a:pPr>
            <a:r>
              <a:rPr lang="zh-CN" altLang="en-US"/>
              <a:t>深度学习与</a:t>
            </a:r>
            <a:r>
              <a:rPr lang="en-US" altLang="zh-CN"/>
              <a:t>NLP</a:t>
            </a:r>
            <a:r>
              <a:rPr lang="zh-CN" altLang="en-US"/>
              <a:t>模型训练：利用深度学习和自然语言处理（</a:t>
            </a:r>
            <a:r>
              <a:rPr lang="en-US" altLang="zh-CN"/>
              <a:t>NLP</a:t>
            </a:r>
            <a:r>
              <a:rPr lang="zh-CN" altLang="en-US"/>
              <a:t>）技术，对患者数据进行分析，从中提取有价值的治疗信息，并与全球的医学文献对比，生成个性化治疗建议。</a:t>
            </a:r>
            <a:endParaRPr lang="en-US" altLang="zh-CN"/>
          </a:p>
          <a:p>
            <a:pPr marL="1314450" lvl="3" indent="-171450" algn="l">
              <a:lnSpc>
                <a:spcPct val="150000"/>
              </a:lnSpc>
              <a:buSzTx/>
              <a:buFont typeface="ZapfDingbatsITC" charset="0"/>
              <a:buChar char="❁"/>
            </a:pPr>
            <a:r>
              <a:rPr lang="zh-CN" altLang="en-US"/>
              <a:t>个性化治疗方案推荐：根据患者的基因组特征和临床数据，预测治疗效果并为医生提供科学依据，帮助制定最适合患者的个性化肿瘤治疗方案。</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临床决策支持与智能辅助</a:t>
            </a:r>
            <a:endParaRPr lang="zh-CN" altLang="en-US"/>
          </a:p>
          <a:p>
            <a:pPr lvl="2" algn="l">
              <a:lnSpc>
                <a:spcPct val="150000"/>
              </a:lnSpc>
              <a:buSzTx/>
            </a:pPr>
            <a:r>
              <a:rPr lang="zh-CN" altLang="en-US"/>
              <a:t>大模型为医生提供了强大的临床决策支持能力，能够根据患者的症状、检查结果以及过往病历数据，帮助医生做出更准确的诊断和治疗决策。例如，通过将自然语言处理模型应用于电子健康记录，大模型可以从患者的历史病历中提取关键信息，辅助医生诊断。</a:t>
            </a:r>
            <a:endParaRPr lang="zh-CN" altLang="en-US"/>
          </a:p>
          <a:p>
            <a:pPr lvl="2" algn="l">
              <a:lnSpc>
                <a:spcPct val="150000"/>
              </a:lnSpc>
              <a:buSzTx/>
            </a:pPr>
            <a:r>
              <a:rPr lang="zh-CN" altLang="en-US"/>
              <a:t>应用案例</a:t>
            </a:r>
            <a:endParaRPr lang="zh-CN" altLang="en-US"/>
          </a:p>
          <a:p>
            <a:pPr marL="1314450" lvl="3" indent="-171450" algn="l">
              <a:lnSpc>
                <a:spcPct val="150000"/>
              </a:lnSpc>
              <a:buSzTx/>
              <a:buFont typeface="ZapfDingbatsITC" charset="0"/>
              <a:buChar char="❁"/>
            </a:pPr>
            <a:r>
              <a:rPr lang="zh-CN" altLang="en-US"/>
              <a:t>智能诊断助手：</a:t>
            </a:r>
            <a:r>
              <a:rPr lang="en-US" altLang="zh-CN"/>
              <a:t> </a:t>
            </a:r>
            <a:r>
              <a:rPr lang="zh-CN" altLang="en-US"/>
              <a:t>例如，</a:t>
            </a:r>
            <a:r>
              <a:rPr lang="en-US" altLang="zh-CN"/>
              <a:t>IBM Watson for Health</a:t>
            </a:r>
            <a:r>
              <a:rPr lang="zh-CN" altLang="en-US"/>
              <a:t>利用大模型帮助医生分析病人的数据，生成可能的疾病列表，并提出治疗方案建议。</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5729605" y="1027430"/>
            <a:ext cx="2573655" cy="1351280"/>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医疗</a:t>
            </a:r>
            <a:endParaRPr lang="zh-CN" altLang="en-US" b="1"/>
          </a:p>
          <a:p>
            <a:pPr lvl="1">
              <a:lnSpc>
                <a:spcPct val="150000"/>
              </a:lnSpc>
            </a:pPr>
            <a:r>
              <a:rPr lang="zh-CN" altLang="en-US"/>
              <a:t>临床决策支持与智能辅助例子</a:t>
            </a:r>
            <a:r>
              <a:rPr lang="en-US" altLang="zh-CN"/>
              <a:t>-Google Health</a:t>
            </a:r>
            <a:r>
              <a:rPr lang="zh-CN" altLang="en-US"/>
              <a:t>的</a:t>
            </a:r>
            <a:r>
              <a:rPr lang="en-US" altLang="zh-CN"/>
              <a:t>“AI</a:t>
            </a:r>
            <a:r>
              <a:rPr lang="zh-CN" altLang="en-US"/>
              <a:t>诊断助手</a:t>
            </a:r>
            <a:r>
              <a:rPr lang="en-US" altLang="zh-CN"/>
              <a:t>”</a:t>
            </a:r>
            <a:endParaRPr lang="en-US" altLang="zh-CN"/>
          </a:p>
          <a:p>
            <a:pPr lvl="2" algn="l">
              <a:lnSpc>
                <a:spcPct val="150000"/>
              </a:lnSpc>
              <a:buSzTx/>
            </a:pPr>
            <a:r>
              <a:rPr lang="en-US" altLang="zh-CN"/>
              <a:t>Google Health</a:t>
            </a:r>
            <a:r>
              <a:rPr lang="zh-CN" altLang="en-US"/>
              <a:t>开发了一款智能诊断助手，结合了自然语言处理（</a:t>
            </a:r>
            <a:r>
              <a:rPr lang="en-US" altLang="zh-CN"/>
              <a:t>NLP</a:t>
            </a:r>
            <a:r>
              <a:rPr lang="zh-CN" altLang="en-US"/>
              <a:t>）和深度学习技术，能够从患者的电子健康记录（</a:t>
            </a:r>
            <a:r>
              <a:rPr lang="en-US" altLang="zh-CN"/>
              <a:t>EHR</a:t>
            </a:r>
            <a:r>
              <a:rPr lang="zh-CN" altLang="en-US"/>
              <a:t>）中提取关键数据，辅助医生做出更精确的诊断。</a:t>
            </a:r>
            <a:endParaRPr lang="zh-CN" altLang="en-US"/>
          </a:p>
          <a:p>
            <a:pPr marL="1314450" lvl="3" indent="-171450" algn="l">
              <a:lnSpc>
                <a:spcPct val="150000"/>
              </a:lnSpc>
              <a:buSzTx/>
              <a:buFont typeface="ZapfDingbatsITC" charset="0"/>
              <a:buChar char="❁"/>
            </a:pPr>
            <a:r>
              <a:rPr lang="en-US" altLang="zh-CN"/>
              <a:t>EHR</a:t>
            </a:r>
            <a:r>
              <a:rPr lang="zh-CN" altLang="en-US"/>
              <a:t>数据整合与</a:t>
            </a:r>
            <a:r>
              <a:rPr lang="en-US" altLang="zh-CN"/>
              <a:t>NLP</a:t>
            </a:r>
            <a:r>
              <a:rPr lang="zh-CN" altLang="en-US"/>
              <a:t>处理：整合患者的症状、病史和实验室检查结果，利用自然语言处理（</a:t>
            </a:r>
            <a:r>
              <a:rPr lang="en-US" altLang="zh-CN"/>
              <a:t>NLP</a:t>
            </a:r>
            <a:r>
              <a:rPr lang="zh-CN" altLang="en-US"/>
              <a:t>）技术从电子健康记录中提取关键信息。</a:t>
            </a:r>
            <a:endParaRPr lang="en-US" altLang="zh-CN"/>
          </a:p>
          <a:p>
            <a:pPr marL="1314450" lvl="3" indent="-171450" algn="l">
              <a:lnSpc>
                <a:spcPct val="150000"/>
              </a:lnSpc>
              <a:buSzTx/>
              <a:buFont typeface="ZapfDingbatsITC" charset="0"/>
              <a:buChar char="❁"/>
            </a:pPr>
            <a:r>
              <a:rPr lang="zh-CN" altLang="en-US"/>
              <a:t>深度学习模型训练与疾病预测：通过深度学习技术训练模型，基于患者数据预测可能的疾病，并生成疾病候选列表。</a:t>
            </a:r>
            <a:endParaRPr lang="en-US" altLang="zh-CN"/>
          </a:p>
          <a:p>
            <a:pPr marL="1314450" lvl="3" indent="-171450" algn="l">
              <a:lnSpc>
                <a:spcPct val="150000"/>
              </a:lnSpc>
              <a:buSzTx/>
              <a:buFont typeface="ZapfDingbatsITC" charset="0"/>
              <a:buChar char="❁"/>
            </a:pPr>
            <a:r>
              <a:rPr lang="zh-CN" altLang="en-US"/>
              <a:t>临床决策支持与治疗建议：结合医疗知识库和治疗指南，为医生提供个性化的治疗方案建议，辅助诊断和决策过程。</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a:gradFill>
                  <a:gsLst>
                    <a:gs pos="21000">
                      <a:srgbClr val="53575C"/>
                    </a:gs>
                    <a:gs pos="88000">
                      <a:srgbClr val="C5C7CA"/>
                    </a:gs>
                  </a:gsLst>
                  <a:lin ang="5400000"/>
                </a:gradFill>
                <a:effectLst/>
              </a:rPr>
              <a:t>大模型应用概览</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sym typeface="+mn-ea"/>
              </a:rPr>
              <a:t>泛科技行业</a:t>
            </a:r>
            <a:endParaRPr lang="zh-CN" altLang="en-US" sz="1500" dirty="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自然语言处理（</a:t>
            </a:r>
            <a:r>
              <a:rPr lang="en-US" altLang="zh-CN" sz="1200">
                <a:gradFill>
                  <a:gsLst>
                    <a:gs pos="21000">
                      <a:srgbClr val="53575C"/>
                    </a:gs>
                    <a:gs pos="88000">
                      <a:srgbClr val="C5C7CA"/>
                    </a:gs>
                  </a:gsLst>
                  <a:lin ang="5400000"/>
                </a:gradFill>
                <a:effectLst/>
                <a:sym typeface="+mn-ea"/>
              </a:rPr>
              <a:t>NLP</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计算机视觉（</a:t>
            </a:r>
            <a:r>
              <a:rPr lang="en-US" altLang="zh-CN" sz="1200">
                <a:gradFill>
                  <a:gsLst>
                    <a:gs pos="21000">
                      <a:srgbClr val="53575C"/>
                    </a:gs>
                    <a:gs pos="88000">
                      <a:srgbClr val="C5C7CA"/>
                    </a:gs>
                  </a:gsLst>
                  <a:lin ang="5400000"/>
                </a:gradFill>
                <a:effectLst/>
                <a:sym typeface="+mn-ea"/>
              </a:rPr>
              <a:t>CV</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语音识别与合成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推荐系统</a:t>
            </a:r>
            <a:endParaRPr lang="zh-CN" altLang="en-US" sz="12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sym typeface="+mn-ea"/>
              </a:rPr>
              <a:t>政府服务</a:t>
            </a:r>
            <a:endParaRPr lang="zh-CN" altLang="en-US" sz="15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智能公共服务</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数据分析与决策支持</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公共安全与治安管理</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政策透明化与公众参与</a:t>
            </a:r>
            <a:endParaRPr lang="zh-CN" altLang="en-US">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金融行业</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风险管理与信贷评估</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金融市场预测与投资决策</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智能客户服务与财务咨询</a:t>
            </a:r>
            <a:endParaRPr lang="zh-CN" altLang="en-US" sz="1200" dirty="0">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gradFill>
                  <a:gsLst>
                    <a:gs pos="21000">
                      <a:srgbClr val="53575C"/>
                    </a:gs>
                    <a:gs pos="88000">
                      <a:srgbClr val="C5C7CA"/>
                    </a:gs>
                  </a:gsLst>
                  <a:lin ang="5400000"/>
                </a:gradFill>
                <a:effectLst/>
              </a:rPr>
              <a:t>大模型应用概览</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医疗</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疾病诊断与影像分析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个性化治疗与精准医疗</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临床决策支持与智能辅助</a:t>
            </a:r>
            <a:endParaRPr lang="zh-CN" altLang="en-US" sz="1200">
              <a:gradFill>
                <a:gsLst>
                  <a:gs pos="21000">
                    <a:srgbClr val="53575C"/>
                  </a:gs>
                  <a:gs pos="88000">
                    <a:srgbClr val="C5C7CA"/>
                  </a:gs>
                </a:gsLst>
                <a:lin ang="5400000"/>
              </a:gradFill>
              <a:effectLst/>
            </a:endParaRPr>
          </a:p>
          <a:p>
            <a:pPr>
              <a:lnSpc>
                <a:spcPct val="150000"/>
              </a:lnSpc>
            </a:pPr>
            <a:r>
              <a:rPr lang="zh-CN" altLang="en-US" sz="1800" b="1">
                <a:solidFill>
                  <a:schemeClr val="tx1"/>
                </a:solidFill>
                <a:effectLst>
                  <a:outerShdw blurRad="38100" dist="19050" dir="2700000" algn="tl" rotWithShape="0">
                    <a:schemeClr val="dk1">
                      <a:alpha val="40000"/>
                    </a:schemeClr>
                  </a:outerShdw>
                </a:effectLst>
              </a:rPr>
              <a:t>大模型平台简介</a:t>
            </a:r>
            <a:endParaRPr lang="zh-CN" altLang="en-US" sz="1800"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a:solidFill>
                  <a:schemeClr val="tx1"/>
                </a:solidFill>
                <a:effectLst>
                  <a:outerShdw blurRad="38100" dist="19050" dir="2700000" algn="tl" rotWithShape="0">
                    <a:schemeClr val="dk1">
                      <a:alpha val="40000"/>
                    </a:schemeClr>
                  </a:outerShdw>
                </a:effectLst>
              </a:rPr>
              <a:t>主要大模型平台</a:t>
            </a:r>
            <a:endParaRPr lang="zh-CN" altLang="en-US" sz="1500"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a:solidFill>
                  <a:schemeClr val="tx1"/>
                </a:solidFill>
                <a:effectLst>
                  <a:outerShdw blurRad="38100" dist="19050" dir="2700000" algn="tl" rotWithShape="0">
                    <a:schemeClr val="dk1">
                      <a:alpha val="40000"/>
                    </a:schemeClr>
                  </a:outerShdw>
                </a:effectLst>
              </a:rPr>
              <a:t>平台服务形式</a:t>
            </a:r>
            <a:endParaRPr lang="zh-CN" altLang="en-US" sz="1500"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a:solidFill>
                  <a:schemeClr val="tx1"/>
                </a:solidFill>
                <a:effectLst>
                  <a:outerShdw blurRad="38100" dist="19050" dir="2700000" algn="tl" rotWithShape="0">
                    <a:schemeClr val="dk1">
                      <a:alpha val="40000"/>
                    </a:schemeClr>
                  </a:outerShdw>
                </a:effectLst>
              </a:rPr>
              <a:t>扩展功能</a:t>
            </a:r>
            <a:endParaRPr lang="zh-CN" altLang="en-US" sz="1500" b="1">
              <a:solidFill>
                <a:schemeClr val="tx1"/>
              </a:solidFill>
              <a:effectLst>
                <a:outerShdw blurRad="38100" dist="19050" dir="2700000" algn="tl" rotWithShape="0">
                  <a:schemeClr val="dk1">
                    <a:alpha val="40000"/>
                  </a:schemeClr>
                </a:outerShdw>
              </a:effectLst>
            </a:endParaRPr>
          </a:p>
          <a:p>
            <a:pPr>
              <a:lnSpc>
                <a:spcPct val="150000"/>
              </a:lnSpc>
            </a:pPr>
            <a:r>
              <a:rPr lang="zh-CN" altLang="en-US" sz="1800">
                <a:gradFill>
                  <a:gsLst>
                    <a:gs pos="21000">
                      <a:srgbClr val="53575C"/>
                    </a:gs>
                    <a:gs pos="88000">
                      <a:srgbClr val="C5C7CA"/>
                    </a:gs>
                  </a:gsLst>
                  <a:lin ang="5400000"/>
                </a:gradFill>
                <a:effectLst/>
              </a:rPr>
              <a:t>具体案例分析</a:t>
            </a:r>
            <a:endParaRPr lang="zh-CN" altLang="en-US" sz="18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大模型应用的挑战与未来</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数据隐私与安全性</a:t>
            </a:r>
            <a:endParaRPr lang="zh-CN" altLang="en-US" sz="1500" dirty="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算力需求与资源消耗</a:t>
            </a:r>
            <a:endParaRPr lang="zh-CN" altLang="en-US" sz="1500" dirty="0">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marL="342900" lvl="1" indent="0">
              <a:lnSpc>
                <a:spcPct val="150000"/>
              </a:lnSpc>
              <a:buNone/>
            </a:pP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graphicFrame>
        <p:nvGraphicFramePr>
          <p:cNvPr id="4" name="图示 3"/>
          <p:cNvGraphicFramePr/>
          <p:nvPr/>
        </p:nvGraphicFramePr>
        <p:xfrm>
          <a:off x="919736" y="2008510"/>
          <a:ext cx="7052352" cy="406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4">
                                            <p:graphicEl>
                                              <a:dgm id="{9A010C03-7F0F-4581-AE14-8C06D725152E}"/>
                                            </p:graphicEl>
                                          </p:spTgt>
                                        </p:tgtEl>
                                        <p:attrNameLst>
                                          <p:attrName>style.visibility</p:attrName>
                                        </p:attrNameLst>
                                      </p:cBhvr>
                                      <p:to>
                                        <p:strVal val="visible"/>
                                      </p:to>
                                    </p:set>
                                    <p:anim calcmode="lin" valueType="num">
                                      <p:cBhvr>
                                        <p:cTn id="7" dur="1000" fill="hold"/>
                                        <p:tgtEl>
                                          <p:spTgt spid="4">
                                            <p:graphicEl>
                                              <a:dgm id="{9A010C03-7F0F-4581-AE14-8C06D725152E}"/>
                                            </p:graphicEl>
                                          </p:spTgt>
                                        </p:tgtEl>
                                        <p:attrNameLst>
                                          <p:attrName>ppt_w</p:attrName>
                                        </p:attrNameLst>
                                      </p:cBhvr>
                                      <p:tavLst>
                                        <p:tav tm="0">
                                          <p:val>
                                            <p:fltVal val="0"/>
                                          </p:val>
                                        </p:tav>
                                        <p:tav tm="100000">
                                          <p:val>
                                            <p:strVal val="#ppt_w"/>
                                          </p:val>
                                        </p:tav>
                                      </p:tavLst>
                                    </p:anim>
                                    <p:anim calcmode="lin" valueType="num">
                                      <p:cBhvr>
                                        <p:cTn id="8" dur="1000" fill="hold"/>
                                        <p:tgtEl>
                                          <p:spTgt spid="4">
                                            <p:graphicEl>
                                              <a:dgm id="{9A010C03-7F0F-4581-AE14-8C06D725152E}"/>
                                            </p:graphicEl>
                                          </p:spTgt>
                                        </p:tgtEl>
                                        <p:attrNameLst>
                                          <p:attrName>ppt_h</p:attrName>
                                        </p:attrNameLst>
                                      </p:cBhvr>
                                      <p:tavLst>
                                        <p:tav tm="0">
                                          <p:val>
                                            <p:fltVal val="0"/>
                                          </p:val>
                                        </p:tav>
                                        <p:tav tm="100000">
                                          <p:val>
                                            <p:strVal val="#ppt_h"/>
                                          </p:val>
                                        </p:tav>
                                      </p:tavLst>
                                    </p:anim>
                                    <p:anim calcmode="lin" valueType="num">
                                      <p:cBhvr>
                                        <p:cTn id="9" dur="1000" fill="hold"/>
                                        <p:tgtEl>
                                          <p:spTgt spid="4">
                                            <p:graphicEl>
                                              <a:dgm id="{9A010C03-7F0F-4581-AE14-8C06D725152E}"/>
                                            </p:graphicEl>
                                          </p:spTgt>
                                        </p:tgtEl>
                                        <p:attrNameLst>
                                          <p:attrName>style.rotation</p:attrName>
                                        </p:attrNameLst>
                                      </p:cBhvr>
                                      <p:tavLst>
                                        <p:tav tm="0">
                                          <p:val>
                                            <p:fltVal val="90"/>
                                          </p:val>
                                        </p:tav>
                                        <p:tav tm="100000">
                                          <p:val>
                                            <p:fltVal val="0"/>
                                          </p:val>
                                        </p:tav>
                                      </p:tavLst>
                                    </p:anim>
                                    <p:animEffect transition="in" filter="fade">
                                      <p:cBhvr>
                                        <p:cTn id="10" dur="1000"/>
                                        <p:tgtEl>
                                          <p:spTgt spid="4">
                                            <p:graphicEl>
                                              <a:dgm id="{9A010C03-7F0F-4581-AE14-8C06D725152E}"/>
                                            </p:graphicEl>
                                          </p:spTgt>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4">
                                            <p:graphicEl>
                                              <a:dgm id="{B6347CA9-276F-4D20-A8F3-7318BB0D8087}"/>
                                            </p:graphicEl>
                                          </p:spTgt>
                                        </p:tgtEl>
                                        <p:attrNameLst>
                                          <p:attrName>style.visibility</p:attrName>
                                        </p:attrNameLst>
                                      </p:cBhvr>
                                      <p:to>
                                        <p:strVal val="visible"/>
                                      </p:to>
                                    </p:set>
                                    <p:anim calcmode="lin" valueType="num">
                                      <p:cBhvr>
                                        <p:cTn id="13" dur="1000" fill="hold"/>
                                        <p:tgtEl>
                                          <p:spTgt spid="4">
                                            <p:graphicEl>
                                              <a:dgm id="{B6347CA9-276F-4D20-A8F3-7318BB0D8087}"/>
                                            </p:graphicEl>
                                          </p:spTgt>
                                        </p:tgtEl>
                                        <p:attrNameLst>
                                          <p:attrName>ppt_w</p:attrName>
                                        </p:attrNameLst>
                                      </p:cBhvr>
                                      <p:tavLst>
                                        <p:tav tm="0">
                                          <p:val>
                                            <p:fltVal val="0"/>
                                          </p:val>
                                        </p:tav>
                                        <p:tav tm="100000">
                                          <p:val>
                                            <p:strVal val="#ppt_w"/>
                                          </p:val>
                                        </p:tav>
                                      </p:tavLst>
                                    </p:anim>
                                    <p:anim calcmode="lin" valueType="num">
                                      <p:cBhvr>
                                        <p:cTn id="14" dur="1000" fill="hold"/>
                                        <p:tgtEl>
                                          <p:spTgt spid="4">
                                            <p:graphicEl>
                                              <a:dgm id="{B6347CA9-276F-4D20-A8F3-7318BB0D8087}"/>
                                            </p:graphicEl>
                                          </p:spTgt>
                                        </p:tgtEl>
                                        <p:attrNameLst>
                                          <p:attrName>ppt_h</p:attrName>
                                        </p:attrNameLst>
                                      </p:cBhvr>
                                      <p:tavLst>
                                        <p:tav tm="0">
                                          <p:val>
                                            <p:fltVal val="0"/>
                                          </p:val>
                                        </p:tav>
                                        <p:tav tm="100000">
                                          <p:val>
                                            <p:strVal val="#ppt_h"/>
                                          </p:val>
                                        </p:tav>
                                      </p:tavLst>
                                    </p:anim>
                                    <p:anim calcmode="lin" valueType="num">
                                      <p:cBhvr>
                                        <p:cTn id="15" dur="1000" fill="hold"/>
                                        <p:tgtEl>
                                          <p:spTgt spid="4">
                                            <p:graphicEl>
                                              <a:dgm id="{B6347CA9-276F-4D20-A8F3-7318BB0D8087}"/>
                                            </p:graphicEl>
                                          </p:spTgt>
                                        </p:tgtEl>
                                        <p:attrNameLst>
                                          <p:attrName>style.rotation</p:attrName>
                                        </p:attrNameLst>
                                      </p:cBhvr>
                                      <p:tavLst>
                                        <p:tav tm="0">
                                          <p:val>
                                            <p:fltVal val="90"/>
                                          </p:val>
                                        </p:tav>
                                        <p:tav tm="100000">
                                          <p:val>
                                            <p:fltVal val="0"/>
                                          </p:val>
                                        </p:tav>
                                      </p:tavLst>
                                    </p:anim>
                                    <p:animEffect transition="in" filter="fade">
                                      <p:cBhvr>
                                        <p:cTn id="16" dur="1000"/>
                                        <p:tgtEl>
                                          <p:spTgt spid="4">
                                            <p:graphicEl>
                                              <a:dgm id="{B6347CA9-276F-4D20-A8F3-7318BB0D8087}"/>
                                            </p:graphicEl>
                                          </p:spTgt>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4">
                                            <p:graphicEl>
                                              <a:dgm id="{ED15AEAD-37F9-4444-95D4-D3A3A41F9721}"/>
                                            </p:graphicEl>
                                          </p:spTgt>
                                        </p:tgtEl>
                                        <p:attrNameLst>
                                          <p:attrName>style.visibility</p:attrName>
                                        </p:attrNameLst>
                                      </p:cBhvr>
                                      <p:to>
                                        <p:strVal val="visible"/>
                                      </p:to>
                                    </p:set>
                                    <p:anim calcmode="lin" valueType="num">
                                      <p:cBhvr>
                                        <p:cTn id="19" dur="1000" fill="hold"/>
                                        <p:tgtEl>
                                          <p:spTgt spid="4">
                                            <p:graphicEl>
                                              <a:dgm id="{ED15AEAD-37F9-4444-95D4-D3A3A41F9721}"/>
                                            </p:graphicEl>
                                          </p:spTgt>
                                        </p:tgtEl>
                                        <p:attrNameLst>
                                          <p:attrName>ppt_w</p:attrName>
                                        </p:attrNameLst>
                                      </p:cBhvr>
                                      <p:tavLst>
                                        <p:tav tm="0">
                                          <p:val>
                                            <p:fltVal val="0"/>
                                          </p:val>
                                        </p:tav>
                                        <p:tav tm="100000">
                                          <p:val>
                                            <p:strVal val="#ppt_w"/>
                                          </p:val>
                                        </p:tav>
                                      </p:tavLst>
                                    </p:anim>
                                    <p:anim calcmode="lin" valueType="num">
                                      <p:cBhvr>
                                        <p:cTn id="20" dur="1000" fill="hold"/>
                                        <p:tgtEl>
                                          <p:spTgt spid="4">
                                            <p:graphicEl>
                                              <a:dgm id="{ED15AEAD-37F9-4444-95D4-D3A3A41F9721}"/>
                                            </p:graphicEl>
                                          </p:spTgt>
                                        </p:tgtEl>
                                        <p:attrNameLst>
                                          <p:attrName>ppt_h</p:attrName>
                                        </p:attrNameLst>
                                      </p:cBhvr>
                                      <p:tavLst>
                                        <p:tav tm="0">
                                          <p:val>
                                            <p:fltVal val="0"/>
                                          </p:val>
                                        </p:tav>
                                        <p:tav tm="100000">
                                          <p:val>
                                            <p:strVal val="#ppt_h"/>
                                          </p:val>
                                        </p:tav>
                                      </p:tavLst>
                                    </p:anim>
                                    <p:anim calcmode="lin" valueType="num">
                                      <p:cBhvr>
                                        <p:cTn id="21" dur="1000" fill="hold"/>
                                        <p:tgtEl>
                                          <p:spTgt spid="4">
                                            <p:graphicEl>
                                              <a:dgm id="{ED15AEAD-37F9-4444-95D4-D3A3A41F9721}"/>
                                            </p:graphicEl>
                                          </p:spTgt>
                                        </p:tgtEl>
                                        <p:attrNameLst>
                                          <p:attrName>style.rotation</p:attrName>
                                        </p:attrNameLst>
                                      </p:cBhvr>
                                      <p:tavLst>
                                        <p:tav tm="0">
                                          <p:val>
                                            <p:fltVal val="90"/>
                                          </p:val>
                                        </p:tav>
                                        <p:tav tm="100000">
                                          <p:val>
                                            <p:fltVal val="0"/>
                                          </p:val>
                                        </p:tav>
                                      </p:tavLst>
                                    </p:anim>
                                    <p:animEffect transition="in" filter="fade">
                                      <p:cBhvr>
                                        <p:cTn id="22" dur="1000"/>
                                        <p:tgtEl>
                                          <p:spTgt spid="4">
                                            <p:graphicEl>
                                              <a:dgm id="{ED15AEAD-37F9-4444-95D4-D3A3A41F9721}"/>
                                            </p:graphicEl>
                                          </p:spTgt>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4">
                                            <p:graphicEl>
                                              <a:dgm id="{E1AF72C8-F018-4A41-9738-802E93E1B6DA}"/>
                                            </p:graphicEl>
                                          </p:spTgt>
                                        </p:tgtEl>
                                        <p:attrNameLst>
                                          <p:attrName>style.visibility</p:attrName>
                                        </p:attrNameLst>
                                      </p:cBhvr>
                                      <p:to>
                                        <p:strVal val="visible"/>
                                      </p:to>
                                    </p:set>
                                    <p:anim calcmode="lin" valueType="num">
                                      <p:cBhvr>
                                        <p:cTn id="25" dur="1000" fill="hold"/>
                                        <p:tgtEl>
                                          <p:spTgt spid="4">
                                            <p:graphicEl>
                                              <a:dgm id="{E1AF72C8-F018-4A41-9738-802E93E1B6DA}"/>
                                            </p:graphicEl>
                                          </p:spTgt>
                                        </p:tgtEl>
                                        <p:attrNameLst>
                                          <p:attrName>ppt_w</p:attrName>
                                        </p:attrNameLst>
                                      </p:cBhvr>
                                      <p:tavLst>
                                        <p:tav tm="0">
                                          <p:val>
                                            <p:fltVal val="0"/>
                                          </p:val>
                                        </p:tav>
                                        <p:tav tm="100000">
                                          <p:val>
                                            <p:strVal val="#ppt_w"/>
                                          </p:val>
                                        </p:tav>
                                      </p:tavLst>
                                    </p:anim>
                                    <p:anim calcmode="lin" valueType="num">
                                      <p:cBhvr>
                                        <p:cTn id="26" dur="1000" fill="hold"/>
                                        <p:tgtEl>
                                          <p:spTgt spid="4">
                                            <p:graphicEl>
                                              <a:dgm id="{E1AF72C8-F018-4A41-9738-802E93E1B6DA}"/>
                                            </p:graphicEl>
                                          </p:spTgt>
                                        </p:tgtEl>
                                        <p:attrNameLst>
                                          <p:attrName>ppt_h</p:attrName>
                                        </p:attrNameLst>
                                      </p:cBhvr>
                                      <p:tavLst>
                                        <p:tav tm="0">
                                          <p:val>
                                            <p:fltVal val="0"/>
                                          </p:val>
                                        </p:tav>
                                        <p:tav tm="100000">
                                          <p:val>
                                            <p:strVal val="#ppt_h"/>
                                          </p:val>
                                        </p:tav>
                                      </p:tavLst>
                                    </p:anim>
                                    <p:anim calcmode="lin" valueType="num">
                                      <p:cBhvr>
                                        <p:cTn id="27" dur="1000" fill="hold"/>
                                        <p:tgtEl>
                                          <p:spTgt spid="4">
                                            <p:graphicEl>
                                              <a:dgm id="{E1AF72C8-F018-4A41-9738-802E93E1B6DA}"/>
                                            </p:graphicEl>
                                          </p:spTgt>
                                        </p:tgtEl>
                                        <p:attrNameLst>
                                          <p:attrName>style.rotation</p:attrName>
                                        </p:attrNameLst>
                                      </p:cBhvr>
                                      <p:tavLst>
                                        <p:tav tm="0">
                                          <p:val>
                                            <p:fltVal val="90"/>
                                          </p:val>
                                        </p:tav>
                                        <p:tav tm="100000">
                                          <p:val>
                                            <p:fltVal val="0"/>
                                          </p:val>
                                        </p:tav>
                                      </p:tavLst>
                                    </p:anim>
                                    <p:animEffect transition="in" filter="fade">
                                      <p:cBhvr>
                                        <p:cTn id="28" dur="1000"/>
                                        <p:tgtEl>
                                          <p:spTgt spid="4">
                                            <p:graphicEl>
                                              <a:dgm id="{E1AF72C8-F018-4A41-9738-802E93E1B6DA}"/>
                                            </p:graphicEl>
                                          </p:spTgt>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4">
                                            <p:graphicEl>
                                              <a:dgm id="{3EF1E837-3036-46DF-9A3E-0D4E8985D649}"/>
                                            </p:graphicEl>
                                          </p:spTgt>
                                        </p:tgtEl>
                                        <p:attrNameLst>
                                          <p:attrName>style.visibility</p:attrName>
                                        </p:attrNameLst>
                                      </p:cBhvr>
                                      <p:to>
                                        <p:strVal val="visible"/>
                                      </p:to>
                                    </p:set>
                                    <p:anim calcmode="lin" valueType="num">
                                      <p:cBhvr>
                                        <p:cTn id="31" dur="1000" fill="hold"/>
                                        <p:tgtEl>
                                          <p:spTgt spid="4">
                                            <p:graphicEl>
                                              <a:dgm id="{3EF1E837-3036-46DF-9A3E-0D4E8985D649}"/>
                                            </p:graphicEl>
                                          </p:spTgt>
                                        </p:tgtEl>
                                        <p:attrNameLst>
                                          <p:attrName>ppt_w</p:attrName>
                                        </p:attrNameLst>
                                      </p:cBhvr>
                                      <p:tavLst>
                                        <p:tav tm="0">
                                          <p:val>
                                            <p:fltVal val="0"/>
                                          </p:val>
                                        </p:tav>
                                        <p:tav tm="100000">
                                          <p:val>
                                            <p:strVal val="#ppt_w"/>
                                          </p:val>
                                        </p:tav>
                                      </p:tavLst>
                                    </p:anim>
                                    <p:anim calcmode="lin" valueType="num">
                                      <p:cBhvr>
                                        <p:cTn id="32" dur="1000" fill="hold"/>
                                        <p:tgtEl>
                                          <p:spTgt spid="4">
                                            <p:graphicEl>
                                              <a:dgm id="{3EF1E837-3036-46DF-9A3E-0D4E8985D649}"/>
                                            </p:graphicEl>
                                          </p:spTgt>
                                        </p:tgtEl>
                                        <p:attrNameLst>
                                          <p:attrName>ppt_h</p:attrName>
                                        </p:attrNameLst>
                                      </p:cBhvr>
                                      <p:tavLst>
                                        <p:tav tm="0">
                                          <p:val>
                                            <p:fltVal val="0"/>
                                          </p:val>
                                        </p:tav>
                                        <p:tav tm="100000">
                                          <p:val>
                                            <p:strVal val="#ppt_h"/>
                                          </p:val>
                                        </p:tav>
                                      </p:tavLst>
                                    </p:anim>
                                    <p:anim calcmode="lin" valueType="num">
                                      <p:cBhvr>
                                        <p:cTn id="33" dur="1000" fill="hold"/>
                                        <p:tgtEl>
                                          <p:spTgt spid="4">
                                            <p:graphicEl>
                                              <a:dgm id="{3EF1E837-3036-46DF-9A3E-0D4E8985D649}"/>
                                            </p:graphicEl>
                                          </p:spTgt>
                                        </p:tgtEl>
                                        <p:attrNameLst>
                                          <p:attrName>style.rotation</p:attrName>
                                        </p:attrNameLst>
                                      </p:cBhvr>
                                      <p:tavLst>
                                        <p:tav tm="0">
                                          <p:val>
                                            <p:fltVal val="90"/>
                                          </p:val>
                                        </p:tav>
                                        <p:tav tm="100000">
                                          <p:val>
                                            <p:fltVal val="0"/>
                                          </p:val>
                                        </p:tav>
                                      </p:tavLst>
                                    </p:anim>
                                    <p:animEffect transition="in" filter="fade">
                                      <p:cBhvr>
                                        <p:cTn id="34" dur="1000"/>
                                        <p:tgtEl>
                                          <p:spTgt spid="4">
                                            <p:graphicEl>
                                              <a:dgm id="{3EF1E837-3036-46DF-9A3E-0D4E8985D64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p:bldSub>
      </p:bldGraphic>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OpenAI</a:t>
            </a:r>
            <a:endParaRPr lang="en-US" altLang="zh-CN"/>
          </a:p>
          <a:p>
            <a:pPr lvl="2" algn="l">
              <a:lnSpc>
                <a:spcPct val="150000"/>
              </a:lnSpc>
              <a:buSzTx/>
            </a:pPr>
            <a:r>
              <a:rPr lang="en-US" altLang="zh-CN"/>
              <a:t>OpenAI</a:t>
            </a:r>
            <a:r>
              <a:rPr lang="zh-CN" altLang="en-US"/>
              <a:t>是全球领先的人工智能研究机构，推出了以</a:t>
            </a:r>
            <a:r>
              <a:rPr lang="en-US" altLang="zh-CN"/>
              <a:t>GPT</a:t>
            </a:r>
            <a:r>
              <a:rPr lang="zh-CN" altLang="en-US"/>
              <a:t>系列为代表的大模型，支持自然语言处理、代码生成和多模态任务。</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强大的自然语言处理能力，可用于聊天机器人、内容生成等领域。</a:t>
            </a:r>
            <a:endParaRPr lang="zh-CN" altLang="en-US"/>
          </a:p>
          <a:p>
            <a:pPr marL="1314450" lvl="3" indent="-171450" algn="l">
              <a:lnSpc>
                <a:spcPct val="150000"/>
              </a:lnSpc>
              <a:buSzTx/>
              <a:buFont typeface="ZapfDingbatsITC" charset="0"/>
              <a:buChar char="❁"/>
            </a:pPr>
            <a:r>
              <a:rPr lang="zh-CN" altLang="en-US"/>
              <a:t>提供开放的</a:t>
            </a:r>
            <a:r>
              <a:rPr lang="en-US" altLang="zh-CN"/>
              <a:t>API</a:t>
            </a:r>
            <a:r>
              <a:rPr lang="zh-CN" altLang="en-US"/>
              <a:t>接口，支持开发者快速接入其大模型功能。</a:t>
            </a:r>
            <a:endParaRPr lang="zh-CN" altLang="en-US"/>
          </a:p>
          <a:p>
            <a:pPr marL="1314450" lvl="3" indent="-171450" algn="l">
              <a:lnSpc>
                <a:spcPct val="150000"/>
              </a:lnSpc>
              <a:buSzTx/>
              <a:buFont typeface="ZapfDingbatsITC" charset="0"/>
              <a:buChar char="❁"/>
            </a:pPr>
            <a:r>
              <a:rPr lang="zh-CN" altLang="en-US"/>
              <a:t>最新的</a:t>
            </a:r>
            <a:r>
              <a:rPr lang="en-US" altLang="zh-CN"/>
              <a:t>GPT-4</a:t>
            </a:r>
            <a:r>
              <a:rPr lang="zh-CN" altLang="en-US"/>
              <a:t>引入了多模态支持，增强了图文理解与生成能力。</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OpenAI</a:t>
            </a:r>
            <a:endParaRPr lang="en-US" altLang="zh-CN"/>
          </a:p>
          <a:p>
            <a:pPr lvl="2" algn="l">
              <a:lnSpc>
                <a:spcPct val="150000"/>
              </a:lnSpc>
              <a:buSzTx/>
            </a:pPr>
            <a:r>
              <a:rPr lang="zh-CN" altLang="en-US"/>
              <a:t>模型与技术</a:t>
            </a:r>
            <a:br>
              <a:rPr lang="zh-CN" altLang="en-US"/>
            </a:br>
            <a:r>
              <a:rPr lang="en-US" altLang="zh-CN" sz="1600"/>
              <a:t>OpenAI</a:t>
            </a:r>
            <a:r>
              <a:rPr lang="zh-CN" altLang="en-US" sz="1600"/>
              <a:t>平台提供了多个强大的</a:t>
            </a:r>
            <a:r>
              <a:rPr lang="en-US" altLang="zh-CN" sz="1600"/>
              <a:t>AI</a:t>
            </a:r>
            <a:r>
              <a:rPr lang="zh-CN" altLang="en-US" sz="1600"/>
              <a:t>模型，涵盖了各种任务和应用场景：</a:t>
            </a:r>
            <a:endParaRPr lang="zh-CN" altLang="en-US" sz="1600"/>
          </a:p>
          <a:p>
            <a:pPr marL="1314450" lvl="3" indent="-171450" algn="l">
              <a:lnSpc>
                <a:spcPct val="150000"/>
              </a:lnSpc>
              <a:buSzTx/>
              <a:buFont typeface="ZapfDingbatsITC" charset="0"/>
              <a:buChar char="❁"/>
            </a:pPr>
            <a:r>
              <a:rPr lang="en-US" altLang="zh-CN"/>
              <a:t>GPT</a:t>
            </a:r>
            <a:r>
              <a:rPr lang="zh-CN" altLang="en-US"/>
              <a:t>系列（包括</a:t>
            </a:r>
            <a:r>
              <a:rPr lang="en-US" altLang="zh-CN"/>
              <a:t>GPT-3</a:t>
            </a:r>
            <a:r>
              <a:rPr lang="zh-CN" altLang="en-US"/>
              <a:t>和</a:t>
            </a:r>
            <a:r>
              <a:rPr lang="en-US" altLang="zh-CN"/>
              <a:t>GPT-4</a:t>
            </a:r>
            <a:r>
              <a:rPr lang="zh-CN" altLang="en-US"/>
              <a:t>）：这是一个基于变换器（</a:t>
            </a:r>
            <a:r>
              <a:rPr lang="en-US" altLang="zh-CN"/>
              <a:t>Transformer</a:t>
            </a:r>
            <a:r>
              <a:rPr lang="zh-CN" altLang="en-US"/>
              <a:t>）架构的大型语言模型，能够理解和生成自然语言文本。</a:t>
            </a:r>
            <a:r>
              <a:rPr lang="en-US" altLang="zh-CN"/>
              <a:t>GPT</a:t>
            </a:r>
            <a:r>
              <a:rPr lang="zh-CN" altLang="en-US"/>
              <a:t>模型在多个领域（如对话生成、文本总结、情感分析等）具有强大的表现力。</a:t>
            </a:r>
            <a:endParaRPr lang="en-US" altLang="zh-CN"/>
          </a:p>
          <a:p>
            <a:pPr marL="1314450" lvl="3" indent="-171450" algn="l">
              <a:lnSpc>
                <a:spcPct val="150000"/>
              </a:lnSpc>
              <a:buSzTx/>
              <a:buFont typeface="ZapfDingbatsITC" charset="0"/>
              <a:buChar char="❁"/>
            </a:pPr>
            <a:r>
              <a:rPr lang="en-US" altLang="zh-CN"/>
              <a:t>DALL·E</a:t>
            </a:r>
            <a:r>
              <a:rPr lang="zh-CN" altLang="en-US"/>
              <a:t>：专注于图像生成的模型，可以根据文本描述生成高质量的图像。例如，用户只需要输入描述如</a:t>
            </a:r>
            <a:r>
              <a:rPr lang="en-US" altLang="zh-CN"/>
              <a:t>“</a:t>
            </a:r>
            <a:r>
              <a:rPr lang="zh-CN" altLang="en-US"/>
              <a:t>一个戴着太阳镜的海滩上的猫</a:t>
            </a:r>
            <a:r>
              <a:rPr lang="en-US" altLang="zh-CN"/>
              <a:t>”</a:t>
            </a:r>
            <a:r>
              <a:rPr lang="zh-CN" altLang="en-US"/>
              <a:t>，</a:t>
            </a:r>
            <a:r>
              <a:rPr lang="en-US" altLang="zh-CN"/>
              <a:t>DALL·E</a:t>
            </a:r>
            <a:r>
              <a:rPr lang="zh-CN" altLang="en-US"/>
              <a:t>就能根据描述生成相应的图像。</a:t>
            </a:r>
            <a:endParaRPr lang="en-US" altLang="zh-CN"/>
          </a:p>
          <a:p>
            <a:pPr marL="1143000" lvl="3" indent="0" algn="l">
              <a:lnSpc>
                <a:spcPct val="150000"/>
              </a:lnSpc>
              <a:buSzTx/>
              <a:buFont typeface="ZapfDingbatsITC" charset="0"/>
              <a:buNone/>
            </a:pP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OpenAI</a:t>
            </a:r>
            <a:endParaRPr lang="en-US" altLang="zh-CN"/>
          </a:p>
          <a:p>
            <a:pPr lvl="2" algn="l">
              <a:lnSpc>
                <a:spcPct val="150000"/>
              </a:lnSpc>
              <a:buSzTx/>
            </a:pPr>
            <a:r>
              <a:rPr lang="zh-CN" altLang="en-US"/>
              <a:t>模型与技术</a:t>
            </a:r>
            <a:br>
              <a:rPr lang="zh-CN" altLang="en-US"/>
            </a:br>
            <a:r>
              <a:rPr lang="en-US" altLang="zh-CN" sz="1600"/>
              <a:t>OpenAI</a:t>
            </a:r>
            <a:r>
              <a:rPr lang="zh-CN" altLang="en-US" sz="1600"/>
              <a:t>平台提供了多个强大的</a:t>
            </a:r>
            <a:r>
              <a:rPr lang="en-US" altLang="zh-CN" sz="1600"/>
              <a:t>AI</a:t>
            </a:r>
            <a:r>
              <a:rPr lang="zh-CN" altLang="en-US" sz="1600"/>
              <a:t>模型，涵盖了各种任务和应用场景：</a:t>
            </a:r>
            <a:endParaRPr lang="zh-CN" altLang="en-US"/>
          </a:p>
          <a:p>
            <a:pPr marL="1314450" lvl="3" indent="-171450" algn="l">
              <a:lnSpc>
                <a:spcPct val="150000"/>
              </a:lnSpc>
              <a:buSzTx/>
              <a:buFont typeface="ZapfDingbatsITC" charset="0"/>
              <a:buChar char="❁"/>
            </a:pPr>
            <a:r>
              <a:rPr lang="en-US" altLang="zh-CN"/>
              <a:t>Codex</a:t>
            </a:r>
            <a:r>
              <a:rPr lang="zh-CN" altLang="en-US"/>
              <a:t>：这是一个生成代码的</a:t>
            </a:r>
            <a:r>
              <a:rPr lang="en-US" altLang="zh-CN"/>
              <a:t>AI</a:t>
            </a:r>
            <a:r>
              <a:rPr lang="zh-CN" altLang="en-US"/>
              <a:t>模型，能够根据自然语言指令生成编程代码。它是</a:t>
            </a:r>
            <a:r>
              <a:rPr lang="en-US" altLang="zh-CN"/>
              <a:t>GitHub Copilot</a:t>
            </a:r>
            <a:r>
              <a:rPr lang="zh-CN" altLang="en-US"/>
              <a:t>的核心技术，使开发者能够在编程过程中更高效地获得代码建议和自动完成。</a:t>
            </a:r>
            <a:endParaRPr lang="en-US" altLang="zh-CN"/>
          </a:p>
          <a:p>
            <a:pPr marL="1314450" lvl="3" indent="-171450" algn="l">
              <a:lnSpc>
                <a:spcPct val="150000"/>
              </a:lnSpc>
              <a:buSzTx/>
              <a:buFont typeface="ZapfDingbatsITC" charset="0"/>
              <a:buChar char="❁"/>
            </a:pPr>
            <a:r>
              <a:rPr lang="en-US" altLang="zh-CN"/>
              <a:t>CLIP</a:t>
            </a:r>
            <a:r>
              <a:rPr lang="zh-CN" altLang="en-US"/>
              <a:t>（</a:t>
            </a:r>
            <a:r>
              <a:rPr lang="en-US" altLang="zh-CN"/>
              <a:t>Contrastive Language-Image Pre-training</a:t>
            </a:r>
            <a:r>
              <a:rPr lang="zh-CN" altLang="en-US"/>
              <a:t>）：一个多模态模型，用于将文本和图像进行联合学习，能理解和关联图像与描述文本之间的关系，广泛应用于图像分类和搜索。</a:t>
            </a:r>
            <a:endParaRPr lang="en-US" altLang="zh-CN"/>
          </a:p>
          <a:p>
            <a:pPr marL="1314450" lvl="3" indent="-171450" algn="l">
              <a:lnSpc>
                <a:spcPct val="150000"/>
              </a:lnSpc>
              <a:buSzTx/>
              <a:buFont typeface="ZapfDingbatsITC" charset="0"/>
              <a:buChar char="❁"/>
            </a:pPr>
            <a:r>
              <a:rPr lang="en-US" altLang="zh-CN"/>
              <a:t>Whisper</a:t>
            </a:r>
            <a:r>
              <a:rPr lang="zh-CN" altLang="en-US"/>
              <a:t>：一个强大的语音识别模型，能够识别并转录语音到文本，支持多种语言，精度较高。</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OpenAI</a:t>
            </a:r>
            <a:endParaRPr lang="en-US" altLang="zh-CN"/>
          </a:p>
          <a:p>
            <a:pPr lvl="2" algn="l">
              <a:lnSpc>
                <a:spcPct val="150000"/>
              </a:lnSpc>
              <a:buSzTx/>
            </a:pPr>
            <a:r>
              <a:rPr lang="zh-CN" altLang="en-US"/>
              <a:t>开放</a:t>
            </a:r>
            <a:r>
              <a:rPr lang="en-US" altLang="zh-CN"/>
              <a:t>API</a:t>
            </a:r>
            <a:r>
              <a:rPr lang="zh-CN" altLang="en-US"/>
              <a:t>与集成</a:t>
            </a:r>
            <a:br>
              <a:rPr lang="zh-CN" altLang="en-US"/>
            </a:br>
            <a:r>
              <a:rPr lang="en-US" altLang="zh-CN" sz="1600"/>
              <a:t>OpenAI</a:t>
            </a:r>
            <a:r>
              <a:rPr lang="zh-CN" altLang="en-US" sz="1600"/>
              <a:t>平台提供了简便的</a:t>
            </a:r>
            <a:r>
              <a:rPr lang="en-US" altLang="zh-CN" sz="1600"/>
              <a:t>API</a:t>
            </a:r>
            <a:r>
              <a:rPr lang="zh-CN" altLang="en-US" sz="1600"/>
              <a:t>接口，开发者可以将其集成到各种应用中。通过这些</a:t>
            </a:r>
            <a:r>
              <a:rPr lang="en-US" altLang="zh-CN" sz="1600"/>
              <a:t>API</a:t>
            </a:r>
            <a:r>
              <a:rPr lang="zh-CN" altLang="en-US" sz="1600"/>
              <a:t>，用户可以访问</a:t>
            </a:r>
            <a:r>
              <a:rPr lang="en-US" altLang="zh-CN" sz="1600"/>
              <a:t>OpenAI</a:t>
            </a:r>
            <a:r>
              <a:rPr lang="zh-CN" altLang="en-US" sz="1600"/>
              <a:t>的各种模型：</a:t>
            </a:r>
            <a:endParaRPr lang="zh-CN" altLang="en-US" sz="1600"/>
          </a:p>
          <a:p>
            <a:pPr marL="1314450" lvl="3" indent="-171450" algn="l">
              <a:lnSpc>
                <a:spcPct val="150000"/>
              </a:lnSpc>
              <a:buSzTx/>
              <a:buFont typeface="ZapfDingbatsITC" charset="0"/>
              <a:buChar char="❁"/>
            </a:pPr>
            <a:r>
              <a:rPr lang="zh-CN" altLang="en-US"/>
              <a:t>文本生成与对话：利用</a:t>
            </a:r>
            <a:r>
              <a:rPr lang="en-US" altLang="zh-CN"/>
              <a:t>GPT</a:t>
            </a:r>
            <a:r>
              <a:rPr lang="zh-CN" altLang="en-US"/>
              <a:t>模型生成自然、流畅的对话和文本内容。例如，可以通过</a:t>
            </a:r>
            <a:r>
              <a:rPr lang="en-US" altLang="zh-CN"/>
              <a:t>API</a:t>
            </a:r>
            <a:r>
              <a:rPr lang="zh-CN" altLang="en-US"/>
              <a:t>构建智能客服、虚拟助手、内容创作工具等。</a:t>
            </a:r>
            <a:endParaRPr lang="en-US" altLang="zh-CN"/>
          </a:p>
          <a:p>
            <a:pPr marL="1314450" lvl="3" indent="-171450" algn="l">
              <a:lnSpc>
                <a:spcPct val="150000"/>
              </a:lnSpc>
              <a:buSzTx/>
              <a:buFont typeface="ZapfDingbatsITC" charset="0"/>
              <a:buChar char="❁"/>
            </a:pPr>
            <a:r>
              <a:rPr lang="zh-CN" altLang="en-US"/>
              <a:t>代码生成与编程支持：通过</a:t>
            </a:r>
            <a:r>
              <a:rPr lang="en-US" altLang="zh-CN"/>
              <a:t>Codex</a:t>
            </a:r>
            <a:r>
              <a:rPr lang="zh-CN" altLang="en-US"/>
              <a:t>模型，开发者可以将自然语言指令转化为编程代码，从而提高开发效率，特别适用于自动化编程任务、代码补全和修复等。</a:t>
            </a:r>
            <a:endParaRPr lang="en-US" altLang="zh-CN"/>
          </a:p>
          <a:p>
            <a:pPr marL="1143000" lvl="3" indent="0" algn="l">
              <a:lnSpc>
                <a:spcPct val="150000"/>
              </a:lnSpc>
              <a:buSzTx/>
              <a:buFont typeface="ZapfDingbatsITC" charset="0"/>
              <a:buNone/>
            </a:pP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OpenAI</a:t>
            </a:r>
            <a:endParaRPr lang="en-US" altLang="zh-CN"/>
          </a:p>
          <a:p>
            <a:pPr lvl="2" algn="l">
              <a:lnSpc>
                <a:spcPct val="150000"/>
              </a:lnSpc>
              <a:buSzTx/>
            </a:pPr>
            <a:r>
              <a:rPr lang="zh-CN" altLang="en-US"/>
              <a:t>开放</a:t>
            </a:r>
            <a:r>
              <a:rPr lang="en-US" altLang="zh-CN"/>
              <a:t>API</a:t>
            </a:r>
            <a:r>
              <a:rPr lang="zh-CN" altLang="en-US"/>
              <a:t>与集成</a:t>
            </a:r>
            <a:br>
              <a:rPr lang="zh-CN" altLang="en-US"/>
            </a:br>
            <a:r>
              <a:rPr lang="en-US" altLang="zh-CN" sz="1600"/>
              <a:t>OpenAI</a:t>
            </a:r>
            <a:r>
              <a:rPr lang="zh-CN" altLang="en-US" sz="1600"/>
              <a:t>平台提供了简便的</a:t>
            </a:r>
            <a:r>
              <a:rPr lang="en-US" altLang="zh-CN" sz="1600"/>
              <a:t>API</a:t>
            </a:r>
            <a:r>
              <a:rPr lang="zh-CN" altLang="en-US" sz="1600"/>
              <a:t>接口，开发者可以将其集成到各种应用中。通过这些</a:t>
            </a:r>
            <a:r>
              <a:rPr lang="en-US" altLang="zh-CN" sz="1600"/>
              <a:t>API</a:t>
            </a:r>
            <a:r>
              <a:rPr lang="zh-CN" altLang="en-US" sz="1600"/>
              <a:t>，用户可以访问</a:t>
            </a:r>
            <a:r>
              <a:rPr lang="en-US" altLang="zh-CN" sz="1600"/>
              <a:t>OpenAI</a:t>
            </a:r>
            <a:r>
              <a:rPr lang="zh-CN" altLang="en-US" sz="1600"/>
              <a:t>的各种模型：</a:t>
            </a:r>
            <a:endParaRPr lang="zh-CN" altLang="en-US"/>
          </a:p>
          <a:p>
            <a:pPr marL="1314450" lvl="3" indent="-171450" algn="l">
              <a:lnSpc>
                <a:spcPct val="150000"/>
              </a:lnSpc>
              <a:buSzTx/>
              <a:buFont typeface="ZapfDingbatsITC" charset="0"/>
              <a:buChar char="❁"/>
            </a:pPr>
            <a:r>
              <a:rPr lang="zh-CN" altLang="en-US"/>
              <a:t>图像生成：利用</a:t>
            </a:r>
            <a:r>
              <a:rPr lang="en-US" altLang="zh-CN"/>
              <a:t>DALL·E</a:t>
            </a:r>
            <a:r>
              <a:rPr lang="zh-CN" altLang="en-US"/>
              <a:t>模型，根据输入的文本描述生成图像，可以用于创意设计、广告制作等领域。</a:t>
            </a:r>
            <a:endParaRPr lang="en-US" altLang="zh-CN"/>
          </a:p>
          <a:p>
            <a:pPr marL="1314450" lvl="3" indent="-171450" algn="l">
              <a:lnSpc>
                <a:spcPct val="150000"/>
              </a:lnSpc>
              <a:buSzTx/>
              <a:buFont typeface="ZapfDingbatsITC" charset="0"/>
              <a:buChar char="❁"/>
            </a:pPr>
            <a:r>
              <a:rPr lang="zh-CN" altLang="en-US"/>
              <a:t>语音转录：通过</a:t>
            </a:r>
            <a:r>
              <a:rPr lang="en-US" altLang="zh-CN"/>
              <a:t>Whisper</a:t>
            </a:r>
            <a:r>
              <a:rPr lang="zh-CN" altLang="en-US"/>
              <a:t>模型，将音频文件中的语音内容转化为文本，广泛应用于会议记录、语音助手、字幕生成等场景。</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dirty="0"/>
              <a:t>泛科技行业</a:t>
            </a:r>
            <a:endParaRPr lang="zh-CN" altLang="en-US"/>
          </a:p>
          <a:p>
            <a:pPr lvl="1">
              <a:lnSpc>
                <a:spcPct val="150000"/>
              </a:lnSpc>
            </a:pPr>
            <a:r>
              <a:rPr lang="zh-CN" altLang="en-US"/>
              <a:t>语音识别与合成</a:t>
            </a:r>
            <a:endParaRPr lang="zh-CN" altLang="en-US"/>
          </a:p>
          <a:p>
            <a:pPr lvl="2" algn="l">
              <a:lnSpc>
                <a:spcPct val="150000"/>
              </a:lnSpc>
              <a:buSzTx/>
            </a:pPr>
            <a:r>
              <a:rPr lang="zh-CN" altLang="en-US"/>
              <a:t>大模型在语音识别与合成中的应用也极为广泛，改变了人们与机器的互动方式。通过深度学习模型，像</a:t>
            </a:r>
            <a:r>
              <a:rPr lang="en-US" altLang="zh-CN"/>
              <a:t>Google Assistant</a:t>
            </a:r>
            <a:r>
              <a:rPr lang="zh-CN" altLang="en-US"/>
              <a:t>、</a:t>
            </a:r>
            <a:r>
              <a:rPr lang="en-US" altLang="zh-CN"/>
              <a:t>Apple Siri</a:t>
            </a:r>
            <a:r>
              <a:rPr lang="zh-CN" altLang="en-US"/>
              <a:t>这样的语音助手可以精准理解用户指令，并通过自然的语音合成与用户进行对话。此外，自动化客服系统的语音识别技术已经能够有效处理大量客户咨询，减少人工干预，提高效率。</a:t>
            </a:r>
            <a:endParaRPr lang="zh-CN" altLang="en-US" sz="2100" dirty="0"/>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4514850" y="4210050"/>
            <a:ext cx="4150360" cy="2010410"/>
          </a:xfrm>
          <a:prstGeom prst="rect">
            <a:avLst/>
          </a:prstGeom>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OpenAI</a:t>
            </a:r>
            <a:endParaRPr lang="en-US" altLang="zh-CN"/>
          </a:p>
          <a:p>
            <a:pPr lvl="2" algn="l">
              <a:lnSpc>
                <a:spcPct val="150000"/>
              </a:lnSpc>
              <a:buSzTx/>
            </a:pPr>
            <a:r>
              <a:rPr lang="zh-CN" altLang="en-US"/>
              <a:t>定制化与训练</a:t>
            </a:r>
            <a:br>
              <a:rPr lang="zh-CN" altLang="en-US"/>
            </a:br>
            <a:r>
              <a:rPr lang="en-US" altLang="zh-CN" sz="1600"/>
              <a:t>OpenAI</a:t>
            </a:r>
            <a:r>
              <a:rPr lang="zh-CN" altLang="en-US" sz="1600"/>
              <a:t>平台允许用户根据自己的需求进行模型定制和微调。通过</a:t>
            </a:r>
            <a:r>
              <a:rPr lang="en-US" altLang="zh-CN" sz="1600"/>
              <a:t>Fine-Tuning</a:t>
            </a:r>
            <a:r>
              <a:rPr lang="zh-CN" altLang="en-US" sz="1600"/>
              <a:t>功能，用户可以在</a:t>
            </a:r>
            <a:r>
              <a:rPr lang="en-US" altLang="zh-CN" sz="1600"/>
              <a:t>OpenAI</a:t>
            </a:r>
            <a:r>
              <a:rPr lang="zh-CN" altLang="en-US" sz="1600"/>
              <a:t>的基础模型上进一步训练，适应特定领域或任务的要求，例如：</a:t>
            </a:r>
            <a:endParaRPr lang="zh-CN" altLang="en-US"/>
          </a:p>
          <a:p>
            <a:pPr marL="1314450" lvl="3" indent="-171450" algn="l">
              <a:lnSpc>
                <a:spcPct val="150000"/>
              </a:lnSpc>
              <a:buSzTx/>
              <a:buFont typeface="ZapfDingbatsITC" charset="0"/>
              <a:buChar char="❁"/>
            </a:pPr>
            <a:r>
              <a:rPr lang="zh-CN" altLang="en-US"/>
              <a:t>特定领域应用：为医疗、法律、金融等行业定制</a:t>
            </a:r>
            <a:r>
              <a:rPr lang="en-US" altLang="zh-CN"/>
              <a:t>AI</a:t>
            </a:r>
            <a:r>
              <a:rPr lang="zh-CN" altLang="en-US"/>
              <a:t>模型，使其能够理解行业专有术语和知识。</a:t>
            </a:r>
            <a:endParaRPr lang="en-US" altLang="zh-CN"/>
          </a:p>
          <a:p>
            <a:pPr marL="1314450" lvl="3" indent="-171450" algn="l">
              <a:lnSpc>
                <a:spcPct val="150000"/>
              </a:lnSpc>
              <a:buSzTx/>
              <a:buFont typeface="ZapfDingbatsITC" charset="0"/>
              <a:buChar char="❁"/>
            </a:pPr>
            <a:r>
              <a:rPr lang="zh-CN" altLang="en-US"/>
              <a:t>自定义对话：训练</a:t>
            </a:r>
            <a:r>
              <a:rPr lang="en-US" altLang="zh-CN"/>
              <a:t>GPT</a:t>
            </a:r>
            <a:r>
              <a:rPr lang="zh-CN" altLang="en-US"/>
              <a:t>模型，让其根据特定的对话风格和语境进行互动，增强与用户的个性化交流。</a:t>
            </a:r>
            <a:endParaRPr lang="en-US" altLang="zh-CN"/>
          </a:p>
          <a:p>
            <a:pPr marL="1314450" lvl="3" indent="-171450" algn="l">
              <a:lnSpc>
                <a:spcPct val="150000"/>
              </a:lnSpc>
              <a:buSzTx/>
              <a:buFont typeface="ZapfDingbatsITC" charset="0"/>
              <a:buChar char="❁"/>
            </a:pPr>
            <a:r>
              <a:rPr lang="zh-CN" altLang="en-US"/>
              <a:t>任务优化：通过</a:t>
            </a:r>
            <a:r>
              <a:rPr lang="en-US" altLang="zh-CN"/>
              <a:t>Fine-Tuning</a:t>
            </a:r>
            <a:r>
              <a:rPr lang="zh-CN" altLang="en-US"/>
              <a:t>使模型在特定任务（如情感分析、情节生成、推荐系统等）中表现更加优秀。</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Google Cloud AI</a:t>
            </a:r>
            <a:endParaRPr lang="en-US" altLang="zh-CN"/>
          </a:p>
          <a:p>
            <a:pPr lvl="2" algn="l">
              <a:lnSpc>
                <a:spcPct val="150000"/>
              </a:lnSpc>
              <a:buSzTx/>
            </a:pPr>
            <a:r>
              <a:rPr lang="en-US" altLang="zh-CN"/>
              <a:t>Google</a:t>
            </a:r>
            <a:r>
              <a:rPr lang="zh-CN" altLang="en-US"/>
              <a:t>的</a:t>
            </a:r>
            <a:r>
              <a:rPr lang="en-US" altLang="zh-CN"/>
              <a:t>AI</a:t>
            </a:r>
            <a:r>
              <a:rPr lang="zh-CN" altLang="en-US"/>
              <a:t>平台依托于其强大的基础设施和开源工具（如</a:t>
            </a:r>
            <a:r>
              <a:rPr lang="en-US" altLang="zh-CN"/>
              <a:t>TensorFlow</a:t>
            </a:r>
            <a:r>
              <a:rPr lang="zh-CN" altLang="en-US"/>
              <a:t>），提供了一系列预训练大模型和</a:t>
            </a:r>
            <a:r>
              <a:rPr lang="en-US" altLang="zh-CN"/>
              <a:t>AutoML</a:t>
            </a:r>
            <a:r>
              <a:rPr lang="zh-CN" altLang="en-US"/>
              <a:t>服务。</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支持大规模分布式计算，适合大模型的训练与部署。</a:t>
            </a:r>
            <a:endParaRPr lang="zh-CN" altLang="en-US"/>
          </a:p>
          <a:p>
            <a:pPr marL="1314450" lvl="3" indent="-171450" algn="l">
              <a:lnSpc>
                <a:spcPct val="150000"/>
              </a:lnSpc>
              <a:buSzTx/>
              <a:buFont typeface="ZapfDingbatsITC" charset="0"/>
              <a:buChar char="❁"/>
            </a:pPr>
            <a:r>
              <a:rPr lang="zh-CN" altLang="en-US"/>
              <a:t>提供预训练模型（如</a:t>
            </a:r>
            <a:r>
              <a:rPr lang="en-US" altLang="zh-CN"/>
              <a:t>BERT</a:t>
            </a:r>
            <a:r>
              <a:rPr lang="zh-CN" altLang="en-US"/>
              <a:t>、</a:t>
            </a:r>
            <a:r>
              <a:rPr lang="en-US" altLang="zh-CN"/>
              <a:t>T5</a:t>
            </a:r>
            <a:r>
              <a:rPr lang="zh-CN" altLang="en-US"/>
              <a:t>）和自动化机器学习工具。</a:t>
            </a:r>
            <a:endParaRPr lang="zh-CN" altLang="en-US"/>
          </a:p>
          <a:p>
            <a:pPr marL="1314450" lvl="3" indent="-171450" algn="l">
              <a:lnSpc>
                <a:spcPct val="150000"/>
              </a:lnSpc>
              <a:buSzTx/>
              <a:buFont typeface="ZapfDingbatsITC" charset="0"/>
              <a:buChar char="❁"/>
            </a:pPr>
            <a:r>
              <a:rPr lang="zh-CN" altLang="en-US"/>
              <a:t>在自然语言处理和计算机视觉领域具有突出优势。</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Google Cloud AI</a:t>
            </a:r>
            <a:endParaRPr lang="en-US" altLang="zh-CN"/>
          </a:p>
          <a:p>
            <a:pPr lvl="2" algn="l">
              <a:lnSpc>
                <a:spcPct val="150000"/>
              </a:lnSpc>
              <a:buSzTx/>
            </a:pPr>
            <a:r>
              <a:rPr lang="zh-CN" altLang="en-US"/>
              <a:t>核心功能</a:t>
            </a:r>
            <a:endParaRPr lang="zh-CN" altLang="en-US"/>
          </a:p>
          <a:p>
            <a:pPr marL="1314450" lvl="3" indent="-171450" algn="l">
              <a:lnSpc>
                <a:spcPct val="150000"/>
              </a:lnSpc>
              <a:buSzTx/>
              <a:buFont typeface="ZapfDingbatsITC" charset="0"/>
              <a:buChar char="❁"/>
            </a:pPr>
            <a:r>
              <a:rPr lang="en-US" altLang="zh-CN"/>
              <a:t>AI Platform Notebooks</a:t>
            </a:r>
            <a:r>
              <a:rPr lang="zh-CN" altLang="en-US"/>
              <a:t>：提供托管的</a:t>
            </a:r>
            <a:r>
              <a:rPr lang="en-US" altLang="zh-CN"/>
              <a:t>Jupyter</a:t>
            </a:r>
            <a:r>
              <a:rPr lang="zh-CN" altLang="en-US"/>
              <a:t>笔记本环境，用于数据探索、模型开发和分析。</a:t>
            </a:r>
            <a:endParaRPr lang="zh-CN" altLang="en-US"/>
          </a:p>
          <a:p>
            <a:pPr marL="1314450" lvl="3" indent="-171450" algn="l">
              <a:lnSpc>
                <a:spcPct val="150000"/>
              </a:lnSpc>
              <a:buSzTx/>
              <a:buFont typeface="ZapfDingbatsITC" charset="0"/>
              <a:buChar char="❁"/>
            </a:pPr>
            <a:r>
              <a:rPr lang="en-US" altLang="zh-CN"/>
              <a:t>AI Platform Training</a:t>
            </a:r>
            <a:r>
              <a:rPr lang="zh-CN" altLang="en-US"/>
              <a:t>：在</a:t>
            </a:r>
            <a:r>
              <a:rPr lang="en-US" altLang="zh-CN"/>
              <a:t>Google Cloud</a:t>
            </a:r>
            <a:r>
              <a:rPr lang="zh-CN" altLang="en-US"/>
              <a:t>的计算资源上训练机器学习模型，支持大规模分布式训练。</a:t>
            </a:r>
            <a:endParaRPr lang="zh-CN" altLang="en-US"/>
          </a:p>
          <a:p>
            <a:pPr marL="1314450" lvl="3" indent="-171450" algn="l">
              <a:lnSpc>
                <a:spcPct val="150000"/>
              </a:lnSpc>
              <a:buSzTx/>
              <a:buFont typeface="ZapfDingbatsITC" charset="0"/>
              <a:buChar char="❁"/>
            </a:pPr>
            <a:r>
              <a:rPr lang="en-US" altLang="zh-CN"/>
              <a:t>AI Platform Prediction</a:t>
            </a:r>
            <a:r>
              <a:rPr lang="zh-CN" altLang="en-US"/>
              <a:t>：提供托管的预测服务，便于将训练好的模型部署并进行实时预测。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Google Cloud AI</a:t>
            </a:r>
            <a:endParaRPr lang="en-US" altLang="zh-CN"/>
          </a:p>
          <a:p>
            <a:pPr lvl="2" algn="l">
              <a:lnSpc>
                <a:spcPct val="150000"/>
              </a:lnSpc>
              <a:buSzTx/>
            </a:pPr>
            <a:r>
              <a:rPr lang="en-US" altLang="zh-CN"/>
              <a:t>Google Cloud AI APIs</a:t>
            </a:r>
            <a:endParaRPr lang="en-US" altLang="zh-CN"/>
          </a:p>
          <a:p>
            <a:pPr marL="1314450" lvl="3" indent="-171450" algn="l">
              <a:lnSpc>
                <a:spcPct val="150000"/>
              </a:lnSpc>
              <a:buSzTx/>
              <a:buFont typeface="ZapfDingbatsITC" charset="0"/>
              <a:buChar char="❁"/>
            </a:pPr>
            <a:r>
              <a:rPr lang="en-US" altLang="zh-CN"/>
              <a:t>Vision AI</a:t>
            </a:r>
            <a:r>
              <a:rPr lang="zh-CN" altLang="en-US"/>
              <a:t>：可以识别图片中的物体、文字、情感等信息，支持图像分类、面部识别、物体检测等功能。</a:t>
            </a:r>
            <a:endParaRPr lang="zh-CN" altLang="en-US"/>
          </a:p>
          <a:p>
            <a:pPr marL="1314450" lvl="3" indent="-171450" algn="l">
              <a:lnSpc>
                <a:spcPct val="150000"/>
              </a:lnSpc>
              <a:buSzTx/>
              <a:buFont typeface="ZapfDingbatsITC" charset="0"/>
              <a:buChar char="❁"/>
            </a:pPr>
            <a:r>
              <a:rPr lang="en-US" altLang="zh-CN"/>
              <a:t>Speech-to-Text</a:t>
            </a:r>
            <a:r>
              <a:rPr lang="zh-CN" altLang="en-US"/>
              <a:t>：将音频转换为文本，支持多种语言，广泛用于语音识别应用。</a:t>
            </a:r>
            <a:endParaRPr lang="zh-CN" altLang="en-US"/>
          </a:p>
          <a:p>
            <a:pPr marL="1314450" lvl="3" indent="-171450" algn="l">
              <a:lnSpc>
                <a:spcPct val="150000"/>
              </a:lnSpc>
              <a:buSzTx/>
              <a:buFont typeface="ZapfDingbatsITC" charset="0"/>
              <a:buChar char="❁"/>
            </a:pPr>
            <a:r>
              <a:rPr lang="en-US" altLang="zh-CN"/>
              <a:t>Text-to-Speech</a:t>
            </a:r>
            <a:r>
              <a:rPr lang="zh-CN" altLang="en-US"/>
              <a:t>：将文本转换为自然语音，支持多个语言和声音样式。</a:t>
            </a:r>
            <a:endParaRPr lang="zh-CN" altLang="en-US"/>
          </a:p>
          <a:p>
            <a:pPr marL="1314450" lvl="3" indent="-171450" algn="l">
              <a:lnSpc>
                <a:spcPct val="150000"/>
              </a:lnSpc>
              <a:buSzTx/>
              <a:buFont typeface="ZapfDingbatsITC" charset="0"/>
              <a:buChar char="❁"/>
            </a:pPr>
            <a:r>
              <a:rPr lang="en-US" altLang="zh-CN"/>
              <a:t>Natural Language AI</a:t>
            </a:r>
            <a:r>
              <a:rPr lang="zh-CN" altLang="en-US"/>
              <a:t>：提供自然语言处理服务，支持情感分析、实体识别、文本分类等功能。</a:t>
            </a:r>
            <a:endParaRPr lang="zh-CN" altLang="en-US"/>
          </a:p>
          <a:p>
            <a:pPr marL="1314450" lvl="3" indent="-171450" algn="l">
              <a:lnSpc>
                <a:spcPct val="150000"/>
              </a:lnSpc>
              <a:buSzTx/>
              <a:buFont typeface="ZapfDingbatsITC" charset="0"/>
              <a:buChar char="❁"/>
            </a:pPr>
            <a:r>
              <a:rPr lang="en-US" altLang="zh-CN"/>
              <a:t>Translation AI</a:t>
            </a:r>
            <a:r>
              <a:rPr lang="zh-CN" altLang="en-US"/>
              <a:t>：提供实时翻译服务，支持多种语言之间的相互翻译。</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Google Cloud AI</a:t>
            </a:r>
            <a:endParaRPr lang="en-US" altLang="zh-CN"/>
          </a:p>
          <a:p>
            <a:pPr lvl="2" algn="l">
              <a:lnSpc>
                <a:spcPct val="150000"/>
              </a:lnSpc>
              <a:buSzTx/>
            </a:pPr>
            <a:r>
              <a:rPr lang="en-US" altLang="zh-CN"/>
              <a:t>AutoML</a:t>
            </a:r>
            <a:br>
              <a:rPr lang="en-US" altLang="zh-CN"/>
            </a:br>
            <a:r>
              <a:rPr lang="en-US" altLang="zh-CN" sz="1600"/>
              <a:t>Google</a:t>
            </a:r>
            <a:r>
              <a:rPr lang="zh-CN" altLang="en-US" sz="1600"/>
              <a:t>的</a:t>
            </a:r>
            <a:r>
              <a:rPr lang="en-US" altLang="zh-CN" sz="1600"/>
              <a:t>AutoML</a:t>
            </a:r>
            <a:r>
              <a:rPr lang="zh-CN" altLang="en-US" sz="1600"/>
              <a:t>服务旨在为没有机器学习专业背景的开发者提供构建定制化</a:t>
            </a:r>
            <a:r>
              <a:rPr lang="en-US" altLang="zh-CN" sz="1600"/>
              <a:t>AI</a:t>
            </a:r>
            <a:r>
              <a:rPr lang="zh-CN" altLang="en-US" sz="1600"/>
              <a:t>模型的能力。</a:t>
            </a:r>
            <a:endParaRPr lang="zh-CN" altLang="en-US"/>
          </a:p>
          <a:p>
            <a:pPr marL="1314450" lvl="3" indent="-171450" algn="l">
              <a:lnSpc>
                <a:spcPct val="150000"/>
              </a:lnSpc>
              <a:buSzTx/>
              <a:buFont typeface="ZapfDingbatsITC" charset="0"/>
              <a:buChar char="❁"/>
            </a:pPr>
            <a:r>
              <a:rPr lang="en-US" altLang="zh-CN"/>
              <a:t>AutoML Vision</a:t>
            </a:r>
            <a:r>
              <a:rPr lang="zh-CN" altLang="en-US"/>
              <a:t>：自动构建图像分类模型，适用于自定义图片识别任务。</a:t>
            </a:r>
            <a:endParaRPr lang="zh-CN" altLang="en-US"/>
          </a:p>
          <a:p>
            <a:pPr marL="1314450" lvl="3" indent="-171450" algn="l">
              <a:lnSpc>
                <a:spcPct val="150000"/>
              </a:lnSpc>
              <a:buSzTx/>
              <a:buFont typeface="ZapfDingbatsITC" charset="0"/>
              <a:buChar char="❁"/>
            </a:pPr>
            <a:r>
              <a:rPr lang="en-US" altLang="zh-CN"/>
              <a:t>AutoML Natural Language</a:t>
            </a:r>
            <a:r>
              <a:rPr lang="zh-CN" altLang="en-US"/>
              <a:t>：用于文本分析，自动构建情感分析、实体识别等任务的模型。</a:t>
            </a:r>
            <a:endParaRPr lang="zh-CN" altLang="en-US"/>
          </a:p>
          <a:p>
            <a:pPr marL="1314450" lvl="3" indent="-171450" algn="l">
              <a:lnSpc>
                <a:spcPct val="150000"/>
              </a:lnSpc>
              <a:buSzTx/>
              <a:buFont typeface="ZapfDingbatsITC" charset="0"/>
              <a:buChar char="❁"/>
            </a:pPr>
            <a:r>
              <a:rPr lang="en-US" altLang="zh-CN"/>
              <a:t>AutoML Translation</a:t>
            </a:r>
            <a:r>
              <a:rPr lang="zh-CN" altLang="en-US"/>
              <a:t>：用于自动构建和优化翻译模型。</a:t>
            </a:r>
            <a:endParaRPr lang="zh-CN" altLang="en-US"/>
          </a:p>
          <a:p>
            <a:pPr marL="1314450" lvl="3" indent="-171450" algn="l">
              <a:lnSpc>
                <a:spcPct val="150000"/>
              </a:lnSpc>
              <a:buSzTx/>
              <a:buFont typeface="ZapfDingbatsITC" charset="0"/>
              <a:buChar char="❁"/>
            </a:pPr>
            <a:r>
              <a:rPr lang="en-US" altLang="zh-CN"/>
              <a:t>AutoML Tables</a:t>
            </a:r>
            <a:r>
              <a:rPr lang="zh-CN" altLang="en-US"/>
              <a:t>：用于表格数据的机器学习，帮助开发者进行结构化数据分析和预测建模。</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Microsoft AI</a:t>
            </a:r>
            <a:endParaRPr lang="en-US" altLang="zh-CN"/>
          </a:p>
          <a:p>
            <a:pPr lvl="2" algn="l">
              <a:lnSpc>
                <a:spcPct val="150000"/>
              </a:lnSpc>
              <a:buSzTx/>
            </a:pPr>
            <a:r>
              <a:rPr lang="en-US" altLang="zh-CN"/>
              <a:t>Microsoft AI</a:t>
            </a:r>
            <a:r>
              <a:rPr lang="zh-CN" altLang="en-US"/>
              <a:t>整合了</a:t>
            </a:r>
            <a:r>
              <a:rPr lang="en-US" altLang="zh-CN"/>
              <a:t>OpenAI</a:t>
            </a:r>
            <a:r>
              <a:rPr lang="zh-CN" altLang="en-US"/>
              <a:t>的技术成果，并结合自身的认知服务，成为企业应用大模型的首选平台之一。</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与</a:t>
            </a:r>
            <a:r>
              <a:rPr lang="en-US" altLang="zh-CN"/>
              <a:t>OpenAI</a:t>
            </a:r>
            <a:r>
              <a:rPr lang="zh-CN" altLang="en-US"/>
              <a:t>合作，支持</a:t>
            </a:r>
            <a:r>
              <a:rPr lang="en-US" altLang="zh-CN"/>
              <a:t>GPT</a:t>
            </a:r>
            <a:r>
              <a:rPr lang="zh-CN" altLang="en-US"/>
              <a:t>模型的企业级应用。</a:t>
            </a:r>
            <a:endParaRPr lang="zh-CN" altLang="en-US"/>
          </a:p>
          <a:p>
            <a:pPr marL="1314450" lvl="3" indent="-171450" algn="l">
              <a:lnSpc>
                <a:spcPct val="150000"/>
              </a:lnSpc>
              <a:buSzTx/>
              <a:buFont typeface="ZapfDingbatsITC" charset="0"/>
              <a:buChar char="❁"/>
            </a:pPr>
            <a:r>
              <a:rPr lang="zh-CN" altLang="en-US"/>
              <a:t>提供一站式的</a:t>
            </a:r>
            <a:r>
              <a:rPr lang="en-US" altLang="zh-CN"/>
              <a:t>AI</a:t>
            </a:r>
            <a:r>
              <a:rPr lang="zh-CN" altLang="en-US"/>
              <a:t>开发工具，从数据预处理到模型部署全覆盖。</a:t>
            </a:r>
            <a:endParaRPr lang="zh-CN" altLang="en-US"/>
          </a:p>
          <a:p>
            <a:pPr marL="1314450" lvl="3" indent="-171450" algn="l">
              <a:lnSpc>
                <a:spcPct val="150000"/>
              </a:lnSpc>
              <a:buSzTx/>
              <a:buFont typeface="ZapfDingbatsITC" charset="0"/>
              <a:buChar char="❁"/>
            </a:pPr>
            <a:r>
              <a:rPr lang="zh-CN" altLang="en-US"/>
              <a:t>强调数据安全和合规，适合大型企业使用。</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Microsoft AI</a:t>
            </a:r>
            <a:endParaRPr lang="en-US" altLang="zh-CN"/>
          </a:p>
          <a:p>
            <a:pPr lvl="2" algn="l">
              <a:lnSpc>
                <a:spcPct val="150000"/>
              </a:lnSpc>
              <a:buSzTx/>
            </a:pPr>
            <a:r>
              <a:rPr lang="en-US" altLang="zh-CN"/>
              <a:t>Azure Cognitive Services</a:t>
            </a:r>
            <a:br>
              <a:rPr lang="en-US" altLang="zh-CN"/>
            </a:br>
            <a:r>
              <a:rPr lang="en-US" altLang="zh-CN" sz="1600"/>
              <a:t>Azure Cognitive Services</a:t>
            </a:r>
            <a:r>
              <a:rPr lang="zh-CN" altLang="en-US" sz="1600"/>
              <a:t>为开发者提供了数百种现成的</a:t>
            </a:r>
            <a:r>
              <a:rPr lang="en-US" altLang="zh-CN" sz="1600"/>
              <a:t>AI</a:t>
            </a:r>
            <a:r>
              <a:rPr lang="zh-CN" altLang="en-US" sz="1600"/>
              <a:t>功能，免去了开发和训练模型的复杂性。开发者可以通过简单的</a:t>
            </a:r>
            <a:r>
              <a:rPr lang="en-US" altLang="zh-CN" sz="1600"/>
              <a:t>API</a:t>
            </a:r>
            <a:r>
              <a:rPr lang="zh-CN" altLang="en-US" sz="1600"/>
              <a:t>调用，快速实现智能应用。</a:t>
            </a:r>
            <a:endParaRPr lang="zh-CN" altLang="en-US"/>
          </a:p>
          <a:p>
            <a:pPr marL="1314450" lvl="3" indent="-171450" algn="l">
              <a:lnSpc>
                <a:spcPct val="150000"/>
              </a:lnSpc>
              <a:buSzTx/>
              <a:buFont typeface="ZapfDingbatsITC" charset="0"/>
              <a:buChar char="❁"/>
            </a:pPr>
            <a:r>
              <a:rPr lang="en-US" altLang="zh-CN"/>
              <a:t>Computer Vision</a:t>
            </a:r>
            <a:r>
              <a:rPr lang="zh-CN" altLang="en-US"/>
              <a:t>：图像分析、文字识别、物体检测等。</a:t>
            </a:r>
            <a:endParaRPr lang="zh-CN" altLang="en-US"/>
          </a:p>
          <a:p>
            <a:pPr marL="1314450" lvl="3" indent="-171450" algn="l">
              <a:lnSpc>
                <a:spcPct val="150000"/>
              </a:lnSpc>
              <a:buSzTx/>
              <a:buFont typeface="ZapfDingbatsITC" charset="0"/>
              <a:buChar char="❁"/>
            </a:pPr>
            <a:r>
              <a:rPr lang="en-US" altLang="zh-CN"/>
              <a:t>Face API</a:t>
            </a:r>
            <a:r>
              <a:rPr lang="zh-CN" altLang="en-US"/>
              <a:t>：面部检测与识别，用于人脸验证与分析。</a:t>
            </a:r>
            <a:endParaRPr lang="zh-CN" altLang="en-US"/>
          </a:p>
          <a:p>
            <a:pPr marL="1314450" lvl="3" indent="-171450" algn="l">
              <a:lnSpc>
                <a:spcPct val="150000"/>
              </a:lnSpc>
              <a:buSzTx/>
              <a:buFont typeface="ZapfDingbatsITC" charset="0"/>
              <a:buChar char="❁"/>
            </a:pPr>
            <a:r>
              <a:rPr lang="en-US" altLang="zh-CN"/>
              <a:t>Speech API</a:t>
            </a:r>
            <a:r>
              <a:rPr lang="zh-CN" altLang="en-US"/>
              <a:t>：提供语音识别、语音合成、语音翻译等功能，支持多种语言。</a:t>
            </a:r>
            <a:endParaRPr lang="zh-CN" altLang="en-US"/>
          </a:p>
          <a:p>
            <a:pPr marL="1314450" lvl="3" indent="-171450" algn="l">
              <a:lnSpc>
                <a:spcPct val="150000"/>
              </a:lnSpc>
              <a:buSzTx/>
              <a:buFont typeface="ZapfDingbatsITC" charset="0"/>
              <a:buChar char="❁"/>
            </a:pPr>
            <a:r>
              <a:rPr lang="en-US" altLang="zh-CN"/>
              <a:t>Text Analytics</a:t>
            </a:r>
            <a:r>
              <a:rPr lang="zh-CN" altLang="en-US"/>
              <a:t>：进行情感分析、关键字提取、语言检测、实体识别等。</a:t>
            </a:r>
            <a:endParaRPr lang="zh-CN" altLang="en-US"/>
          </a:p>
          <a:p>
            <a:pPr marL="1314450" lvl="3" indent="-171450" algn="l">
              <a:lnSpc>
                <a:spcPct val="150000"/>
              </a:lnSpc>
              <a:buSzTx/>
              <a:buFont typeface="ZapfDingbatsITC" charset="0"/>
              <a:buChar char="❁"/>
            </a:pPr>
            <a:r>
              <a:rPr lang="en-US" altLang="zh-CN"/>
              <a:t>Translator Text</a:t>
            </a:r>
            <a:r>
              <a:rPr lang="zh-CN" altLang="en-US"/>
              <a:t>：提供实时文本翻译功能，支持多个语言对之间的翻译。</a:t>
            </a:r>
            <a:endParaRPr lang="zh-CN" altLang="en-US"/>
          </a:p>
          <a:p>
            <a:pPr marL="1314450" lvl="3" indent="-171450" algn="l">
              <a:lnSpc>
                <a:spcPct val="150000"/>
              </a:lnSpc>
              <a:buSzTx/>
              <a:buFont typeface="ZapfDingbatsITC" charset="0"/>
              <a:buChar char="❁"/>
            </a:pPr>
            <a:r>
              <a:rPr lang="en-US" altLang="zh-CN"/>
              <a:t>Language Understanding (LUIS)</a:t>
            </a:r>
            <a:r>
              <a:rPr lang="zh-CN" altLang="en-US"/>
              <a:t>：用于构建自然语言理解（</a:t>
            </a:r>
            <a:r>
              <a:rPr lang="en-US" altLang="zh-CN"/>
              <a:t>NLU</a:t>
            </a:r>
            <a:r>
              <a:rPr lang="zh-CN" altLang="en-US"/>
              <a:t>）模型，理解用户的意图和语境。</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Microsoft AI</a:t>
            </a:r>
            <a:endParaRPr lang="en-US" altLang="zh-CN"/>
          </a:p>
          <a:p>
            <a:pPr lvl="2" algn="l">
              <a:lnSpc>
                <a:spcPct val="150000"/>
              </a:lnSpc>
              <a:buSzTx/>
            </a:pPr>
            <a:r>
              <a:rPr lang="en-US" altLang="zh-CN"/>
              <a:t>Power BI + AI</a:t>
            </a:r>
            <a:br>
              <a:rPr lang="en-US" altLang="zh-CN"/>
            </a:br>
            <a:r>
              <a:rPr lang="en-US" altLang="zh-CN" sz="1600"/>
              <a:t>Microsoft</a:t>
            </a:r>
            <a:r>
              <a:rPr lang="zh-CN" altLang="en-US" sz="1600"/>
              <a:t>的</a:t>
            </a:r>
            <a:r>
              <a:rPr lang="en-US" altLang="zh-CN" sz="1600"/>
              <a:t>Power BI</a:t>
            </a:r>
            <a:r>
              <a:rPr lang="zh-CN" altLang="en-US" sz="1600"/>
              <a:t>是一个强大的商业分析工具，集成了</a:t>
            </a:r>
            <a:r>
              <a:rPr lang="en-US" altLang="zh-CN" sz="1600"/>
              <a:t>AI</a:t>
            </a:r>
            <a:r>
              <a:rPr lang="zh-CN" altLang="en-US" sz="1600"/>
              <a:t>功能，以帮助用户从数据中获取深刻洞察。借助</a:t>
            </a:r>
            <a:r>
              <a:rPr lang="en-US" altLang="zh-CN" sz="1600"/>
              <a:t>Azure AI</a:t>
            </a:r>
            <a:r>
              <a:rPr lang="zh-CN" altLang="en-US" sz="1600"/>
              <a:t>的能力，</a:t>
            </a:r>
            <a:r>
              <a:rPr lang="en-US" altLang="zh-CN" sz="1600"/>
              <a:t>Power BI</a:t>
            </a:r>
            <a:r>
              <a:rPr lang="zh-CN" altLang="en-US" sz="1600"/>
              <a:t>能够自动分析数据、生成报告、提供预测模型等。</a:t>
            </a:r>
            <a:endParaRPr lang="zh-CN" altLang="en-US"/>
          </a:p>
          <a:p>
            <a:pPr marL="1314450" lvl="3" indent="-171450" algn="l">
              <a:lnSpc>
                <a:spcPct val="150000"/>
              </a:lnSpc>
              <a:buSzTx/>
              <a:buFont typeface="ZapfDingbatsITC" charset="0"/>
              <a:buChar char="❁"/>
            </a:pPr>
            <a:r>
              <a:rPr lang="zh-CN" altLang="en-US"/>
              <a:t>智能数据分析：通过集成</a:t>
            </a:r>
            <a:r>
              <a:rPr lang="en-US" altLang="zh-CN"/>
              <a:t>Azure AI</a:t>
            </a:r>
            <a:r>
              <a:rPr lang="zh-CN" altLang="en-US"/>
              <a:t>，</a:t>
            </a:r>
            <a:r>
              <a:rPr lang="en-US" altLang="zh-CN"/>
              <a:t>Power BI</a:t>
            </a:r>
            <a:r>
              <a:rPr lang="zh-CN" altLang="en-US"/>
              <a:t>可以分析数据中的模式并自动生成报告。</a:t>
            </a:r>
            <a:endParaRPr lang="zh-CN" altLang="en-US"/>
          </a:p>
          <a:p>
            <a:pPr marL="1314450" lvl="3" indent="-171450" algn="l">
              <a:lnSpc>
                <a:spcPct val="150000"/>
              </a:lnSpc>
              <a:buSzTx/>
              <a:buFont typeface="ZapfDingbatsITC" charset="0"/>
              <a:buChar char="❁"/>
            </a:pPr>
            <a:r>
              <a:rPr lang="zh-CN" altLang="en-US"/>
              <a:t>自然语言查询：用户可以使用自然语言提问，</a:t>
            </a:r>
            <a:r>
              <a:rPr lang="en-US" altLang="zh-CN"/>
              <a:t>Power BI</a:t>
            </a:r>
            <a:r>
              <a:rPr lang="zh-CN" altLang="en-US"/>
              <a:t>会自动生成相关的报告和图表。</a:t>
            </a:r>
            <a:endParaRPr lang="zh-CN" altLang="en-US"/>
          </a:p>
          <a:p>
            <a:pPr marL="1314450" lvl="3" indent="-171450" algn="l">
              <a:lnSpc>
                <a:spcPct val="150000"/>
              </a:lnSpc>
              <a:buSzTx/>
              <a:buFont typeface="ZapfDingbatsITC" charset="0"/>
              <a:buChar char="❁"/>
            </a:pPr>
            <a:r>
              <a:rPr lang="zh-CN" altLang="en-US"/>
              <a:t>预测分析：通过集成机器学习模型，</a:t>
            </a:r>
            <a:r>
              <a:rPr lang="en-US" altLang="zh-CN"/>
              <a:t>Power BI</a:t>
            </a:r>
            <a:r>
              <a:rPr lang="zh-CN" altLang="en-US"/>
              <a:t>能够提供基于数据的趋势预测。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Microsoft AI</a:t>
            </a:r>
            <a:endParaRPr lang="en-US" altLang="zh-CN"/>
          </a:p>
          <a:p>
            <a:pPr lvl="2" algn="l">
              <a:lnSpc>
                <a:spcPct val="150000"/>
              </a:lnSpc>
              <a:buSzTx/>
            </a:pPr>
            <a:r>
              <a:rPr lang="en-US" altLang="zh-CN"/>
              <a:t>Azure Bot Services</a:t>
            </a:r>
            <a:br>
              <a:rPr lang="en-US" altLang="zh-CN"/>
            </a:br>
            <a:r>
              <a:rPr lang="en-US" altLang="zh-CN" sz="1600"/>
              <a:t>Azure Bot Services</a:t>
            </a:r>
            <a:r>
              <a:rPr lang="zh-CN" altLang="en-US" sz="1600"/>
              <a:t>是一个平台，帮助开发者构建智能聊天机器人。通过集成自然语言处理和</a:t>
            </a:r>
            <a:r>
              <a:rPr lang="en-US" altLang="zh-CN" sz="1600"/>
              <a:t>AI</a:t>
            </a:r>
            <a:r>
              <a:rPr lang="zh-CN" altLang="en-US" sz="1600"/>
              <a:t>模型，开发者可以创建与用户进行自然对话的智能助手。</a:t>
            </a:r>
            <a:endParaRPr lang="zh-CN" altLang="en-US"/>
          </a:p>
          <a:p>
            <a:pPr marL="1314450" lvl="3" indent="-171450" algn="l">
              <a:lnSpc>
                <a:spcPct val="150000"/>
              </a:lnSpc>
              <a:buSzTx/>
              <a:buFont typeface="ZapfDingbatsITC" charset="0"/>
              <a:buChar char="❁"/>
            </a:pPr>
            <a:r>
              <a:rPr lang="en-US" altLang="zh-CN"/>
              <a:t>Bot Framework</a:t>
            </a:r>
            <a:r>
              <a:rPr lang="zh-CN" altLang="en-US"/>
              <a:t>：一个开源框架，用于构建和连接智能聊天机器人。</a:t>
            </a:r>
            <a:endParaRPr lang="zh-CN" altLang="en-US"/>
          </a:p>
          <a:p>
            <a:pPr marL="1314450" lvl="3" indent="-171450" algn="l">
              <a:lnSpc>
                <a:spcPct val="150000"/>
              </a:lnSpc>
              <a:buSzTx/>
              <a:buFont typeface="ZapfDingbatsITC" charset="0"/>
              <a:buChar char="❁"/>
            </a:pPr>
            <a:r>
              <a:rPr lang="en-US" altLang="zh-CN"/>
              <a:t>Language Understanding (LUIS)</a:t>
            </a:r>
            <a:r>
              <a:rPr lang="zh-CN" altLang="en-US"/>
              <a:t>：帮助开发者通过语音和文字理解用户意图。</a:t>
            </a:r>
            <a:endParaRPr lang="zh-CN" altLang="en-US"/>
          </a:p>
          <a:p>
            <a:pPr marL="1314450" lvl="3" indent="-171450" algn="l">
              <a:lnSpc>
                <a:spcPct val="150000"/>
              </a:lnSpc>
              <a:buSzTx/>
              <a:buFont typeface="ZapfDingbatsITC" charset="0"/>
              <a:buChar char="❁"/>
            </a:pPr>
            <a:r>
              <a:rPr lang="en-US" altLang="zh-CN"/>
              <a:t>QnA Maker</a:t>
            </a:r>
            <a:r>
              <a:rPr lang="zh-CN" altLang="en-US"/>
              <a:t>：允许开发者轻松构建基于问答的聊天机器人，支持自动应答。</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Hugging Face</a:t>
            </a:r>
            <a:endParaRPr lang="en-US" altLang="zh-CN"/>
          </a:p>
          <a:p>
            <a:pPr lvl="2" algn="l">
              <a:lnSpc>
                <a:spcPct val="150000"/>
              </a:lnSpc>
              <a:buSzTx/>
            </a:pPr>
            <a:r>
              <a:rPr lang="en-US" altLang="zh-CN"/>
              <a:t>Hugging Face</a:t>
            </a:r>
            <a:r>
              <a:rPr lang="zh-CN" altLang="en-US"/>
              <a:t>是专注于自然语言处理的开源平台，提供了丰富的大模型库（如</a:t>
            </a:r>
            <a:r>
              <a:rPr lang="en-US" altLang="zh-CN"/>
              <a:t>BERT</a:t>
            </a:r>
            <a:r>
              <a:rPr lang="zh-CN" altLang="en-US"/>
              <a:t>、</a:t>
            </a:r>
            <a:r>
              <a:rPr lang="en-US" altLang="zh-CN"/>
              <a:t>RoBERTa</a:t>
            </a:r>
            <a:r>
              <a:rPr lang="zh-CN" altLang="en-US"/>
              <a:t>、</a:t>
            </a:r>
            <a:r>
              <a:rPr lang="en-US" altLang="zh-CN"/>
              <a:t>GPT</a:t>
            </a:r>
            <a:r>
              <a:rPr lang="zh-CN" altLang="en-US"/>
              <a:t>等）和工具。</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开放的</a:t>
            </a:r>
            <a:r>
              <a:rPr lang="en-US" altLang="zh-CN"/>
              <a:t>Transformer</a:t>
            </a:r>
            <a:r>
              <a:rPr lang="zh-CN" altLang="en-US"/>
              <a:t>模型库，开发者可以轻松找到各种任务的预训练模型。</a:t>
            </a:r>
            <a:endParaRPr lang="zh-CN" altLang="en-US"/>
          </a:p>
          <a:p>
            <a:pPr marL="1314450" lvl="3" indent="-171450" algn="l">
              <a:lnSpc>
                <a:spcPct val="150000"/>
              </a:lnSpc>
              <a:buSzTx/>
              <a:buFont typeface="ZapfDingbatsITC" charset="0"/>
              <a:buChar char="❁"/>
            </a:pPr>
            <a:r>
              <a:rPr lang="zh-CN" altLang="en-US"/>
              <a:t>提供用户友好的</a:t>
            </a:r>
            <a:r>
              <a:rPr lang="en-US" altLang="zh-CN"/>
              <a:t>API</a:t>
            </a:r>
            <a:r>
              <a:rPr lang="zh-CN" altLang="en-US"/>
              <a:t>和集成工具。</a:t>
            </a:r>
            <a:endParaRPr lang="zh-CN" altLang="en-US"/>
          </a:p>
          <a:p>
            <a:pPr marL="1314450" lvl="3" indent="-171450" algn="l">
              <a:lnSpc>
                <a:spcPct val="150000"/>
              </a:lnSpc>
              <a:buSzTx/>
              <a:buFont typeface="ZapfDingbatsITC" charset="0"/>
              <a:buChar char="❁"/>
            </a:pPr>
            <a:r>
              <a:rPr lang="zh-CN" altLang="en-US"/>
              <a:t>活跃的社区支持，开发者能够快速解决技术问题。</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pic>
        <p:nvPicPr>
          <p:cNvPr id="7" name="图片 6"/>
          <p:cNvPicPr>
            <a:picLocks noChangeAspect="1"/>
          </p:cNvPicPr>
          <p:nvPr/>
        </p:nvPicPr>
        <p:blipFill>
          <a:blip r:embed="rId5"/>
          <a:stretch>
            <a:fillRect/>
          </a:stretch>
        </p:blipFill>
        <p:spPr>
          <a:xfrm>
            <a:off x="5599430" y="1045210"/>
            <a:ext cx="2758440" cy="1356995"/>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dirty="0"/>
              <a:t>泛科技行业</a:t>
            </a:r>
            <a:endParaRPr lang="zh-CN" altLang="en-US"/>
          </a:p>
          <a:p>
            <a:pPr lvl="1">
              <a:lnSpc>
                <a:spcPct val="150000"/>
              </a:lnSpc>
            </a:pPr>
            <a:r>
              <a:rPr lang="zh-CN" altLang="en-US"/>
              <a:t>推荐系统</a:t>
            </a:r>
            <a:endParaRPr lang="zh-CN" altLang="en-US"/>
          </a:p>
          <a:p>
            <a:pPr lvl="2" algn="l">
              <a:lnSpc>
                <a:spcPct val="150000"/>
              </a:lnSpc>
              <a:buSzTx/>
            </a:pPr>
            <a:r>
              <a:rPr lang="zh-CN" altLang="en-US"/>
              <a:t>大模型在推荐系统中的应用大大提升了个性化推荐的准确性。通过分析用户的历史行为和偏好，推荐系统能够为用户推荐最相关的产品或内容。</a:t>
            </a:r>
            <a:r>
              <a:rPr lang="en-US" altLang="zh-CN"/>
              <a:t>Amazon</a:t>
            </a:r>
            <a:r>
              <a:rPr lang="zh-CN" altLang="en-US"/>
              <a:t>、</a:t>
            </a:r>
            <a:r>
              <a:rPr lang="en-US" altLang="zh-CN"/>
              <a:t>Netflix</a:t>
            </a:r>
            <a:r>
              <a:rPr lang="zh-CN" altLang="en-US"/>
              <a:t>、</a:t>
            </a:r>
            <a:r>
              <a:rPr lang="en-US" altLang="zh-CN"/>
              <a:t>YouTube</a:t>
            </a:r>
            <a:r>
              <a:rPr lang="zh-CN" altLang="en-US"/>
              <a:t>等平台都广泛使用基于大模型的推荐算法，为用户提供量身定制的购物清单、影视内容和视频推荐。</a:t>
            </a:r>
            <a:endParaRPr lang="zh-CN" altLang="en-US"/>
          </a:p>
          <a:p>
            <a:pPr lvl="1"/>
            <a:endParaRPr lang="zh-CN" altLang="en-US" sz="2100" dirty="0"/>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99970" y="4313555"/>
            <a:ext cx="4711065" cy="1699895"/>
          </a:xfrm>
          <a:prstGeom prst="rect">
            <a:avLst/>
          </a:prstGeom>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Hugging Face</a:t>
            </a:r>
            <a:endParaRPr lang="en-US" altLang="zh-CN"/>
          </a:p>
          <a:p>
            <a:pPr lvl="2" algn="l">
              <a:lnSpc>
                <a:spcPct val="150000"/>
              </a:lnSpc>
              <a:buSzTx/>
            </a:pPr>
            <a:r>
              <a:rPr lang="en-US" altLang="zh-CN"/>
              <a:t>Transformers </a:t>
            </a:r>
            <a:r>
              <a:rPr lang="zh-CN" altLang="en-US"/>
              <a:t>库</a:t>
            </a:r>
            <a:br>
              <a:rPr lang="zh-CN" altLang="en-US"/>
            </a:br>
            <a:r>
              <a:rPr lang="en-US" altLang="zh-CN" sz="1600"/>
              <a:t>Transformers </a:t>
            </a:r>
            <a:r>
              <a:rPr lang="zh-CN" altLang="en-US" sz="1600"/>
              <a:t>是</a:t>
            </a:r>
            <a:r>
              <a:rPr lang="en-US" altLang="zh-CN" sz="1600"/>
              <a:t> Hugging Face </a:t>
            </a:r>
            <a:r>
              <a:rPr lang="zh-CN" altLang="en-US" sz="1600"/>
              <a:t>提供的一个开源库，专门用于处理自然语言处理任务。它包含了多种预训练的语言模型，适用于文本生成、文本分类、命名实体识别、问答、翻译等多种任务。</a:t>
            </a:r>
            <a:endParaRPr lang="zh-CN" altLang="en-US" sz="1600"/>
          </a:p>
          <a:p>
            <a:pPr marL="1314450" lvl="3" indent="-171450" algn="l">
              <a:lnSpc>
                <a:spcPct val="150000"/>
              </a:lnSpc>
              <a:buSzTx/>
              <a:buFont typeface="ZapfDingbatsITC" charset="0"/>
              <a:buChar char="❁"/>
            </a:pPr>
            <a:r>
              <a:rPr lang="zh-CN" altLang="en-US"/>
              <a:t>多种预训练模型：支持各种著名的预训练语言模型，包括</a:t>
            </a:r>
            <a:r>
              <a:rPr lang="en-US" altLang="zh-CN"/>
              <a:t> BERT</a:t>
            </a:r>
            <a:r>
              <a:rPr lang="zh-CN" altLang="en-US"/>
              <a:t>、</a:t>
            </a:r>
            <a:r>
              <a:rPr lang="en-US" altLang="zh-CN"/>
              <a:t>GPT</a:t>
            </a:r>
            <a:r>
              <a:rPr lang="zh-CN" altLang="en-US"/>
              <a:t>、</a:t>
            </a:r>
            <a:r>
              <a:rPr lang="en-US" altLang="zh-CN"/>
              <a:t>T5</a:t>
            </a:r>
            <a:r>
              <a:rPr lang="zh-CN" altLang="en-US"/>
              <a:t>等。这些模型可以直接用于不同的</a:t>
            </a:r>
            <a:r>
              <a:rPr lang="en-US" altLang="zh-CN"/>
              <a:t>NLP</a:t>
            </a:r>
            <a:r>
              <a:rPr lang="zh-CN" altLang="en-US"/>
              <a:t>任务，且通常在大型数据集上经过精细调优，表现优异。</a:t>
            </a:r>
            <a:endParaRPr lang="zh-CN" altLang="en-US"/>
          </a:p>
          <a:p>
            <a:pPr marL="1314450" lvl="3" indent="-171450" algn="l">
              <a:lnSpc>
                <a:spcPct val="150000"/>
              </a:lnSpc>
              <a:buSzTx/>
              <a:buFont typeface="ZapfDingbatsITC" charset="0"/>
              <a:buChar char="❁"/>
            </a:pPr>
            <a:r>
              <a:rPr lang="zh-CN" altLang="en-US"/>
              <a:t>多种语言支持：支持多种语言，适合跨语言任务的研究和应用。</a:t>
            </a:r>
            <a:endParaRPr lang="zh-CN" altLang="en-US"/>
          </a:p>
          <a:p>
            <a:pPr marL="1314450" lvl="3" indent="-171450" algn="l">
              <a:lnSpc>
                <a:spcPct val="150000"/>
              </a:lnSpc>
              <a:buSzTx/>
              <a:buFont typeface="ZapfDingbatsITC" charset="0"/>
              <a:buChar char="❁"/>
            </a:pPr>
            <a:r>
              <a:rPr lang="zh-CN" altLang="en-US"/>
              <a:t>高效的模型加载和推理：通过</a:t>
            </a:r>
            <a:r>
              <a:rPr lang="en-US" altLang="zh-CN"/>
              <a:t> transformers </a:t>
            </a:r>
            <a:r>
              <a:rPr lang="zh-CN" altLang="en-US"/>
              <a:t>库，用户可以轻松加载和推理这些预训练模型，并对其进行微调（</a:t>
            </a:r>
            <a:r>
              <a:rPr lang="en-US" altLang="zh-CN"/>
              <a:t>fine-tuning</a:t>
            </a:r>
            <a:r>
              <a:rPr lang="zh-CN" altLang="en-US"/>
              <a:t>），以满足特定应用场景的需求。</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pic>
        <p:nvPicPr>
          <p:cNvPr id="7" name="图片 6"/>
          <p:cNvPicPr>
            <a:picLocks noChangeAspect="1"/>
          </p:cNvPicPr>
          <p:nvPr/>
        </p:nvPicPr>
        <p:blipFill>
          <a:blip r:embed="rId5"/>
          <a:stretch>
            <a:fillRect/>
          </a:stretch>
        </p:blipFill>
        <p:spPr>
          <a:xfrm>
            <a:off x="5599430" y="1045210"/>
            <a:ext cx="2758440" cy="1356995"/>
          </a:xfrm>
          <a:prstGeom prst="rect">
            <a:avLst/>
          </a:prstGeom>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Hugging Face</a:t>
            </a:r>
            <a:endParaRPr lang="en-US" altLang="zh-CN"/>
          </a:p>
          <a:p>
            <a:pPr lvl="2" algn="l">
              <a:lnSpc>
                <a:spcPct val="150000"/>
              </a:lnSpc>
              <a:buSzTx/>
            </a:pPr>
            <a:r>
              <a:rPr lang="en-US" altLang="zh-CN"/>
              <a:t>Datasets </a:t>
            </a:r>
            <a:r>
              <a:rPr lang="zh-CN" altLang="en-US"/>
              <a:t>库</a:t>
            </a:r>
            <a:br>
              <a:rPr lang="zh-CN" altLang="en-US"/>
            </a:br>
            <a:r>
              <a:rPr lang="en-US" altLang="zh-CN" sz="1600"/>
              <a:t>Hugging Face </a:t>
            </a:r>
            <a:r>
              <a:rPr lang="zh-CN" altLang="en-US" sz="1600"/>
              <a:t>还提供了一个名为</a:t>
            </a:r>
            <a:r>
              <a:rPr lang="en-US" altLang="zh-CN" sz="1600"/>
              <a:t> Datasets </a:t>
            </a:r>
            <a:r>
              <a:rPr lang="zh-CN" altLang="en-US" sz="1600"/>
              <a:t>的库，旨在帮助研究人员和开发者轻松访问各种公共数据集。该库可以直接加载多个领域的标准数据集，用于训练、验证和测试模型。</a:t>
            </a:r>
            <a:endParaRPr lang="zh-CN" altLang="en-US"/>
          </a:p>
          <a:p>
            <a:pPr marL="1314450" lvl="3" indent="-171450" algn="l">
              <a:lnSpc>
                <a:spcPct val="150000"/>
              </a:lnSpc>
              <a:buSzTx/>
              <a:buFont typeface="ZapfDingbatsITC" charset="0"/>
              <a:buChar char="❁"/>
            </a:pPr>
            <a:r>
              <a:rPr lang="zh-CN" altLang="en-US"/>
              <a:t>丰富的数据集：包括文本、图像、语音等多种类型的开放数据集，如</a:t>
            </a:r>
            <a:r>
              <a:rPr lang="en-US" altLang="zh-CN"/>
              <a:t>GLUE</a:t>
            </a:r>
            <a:r>
              <a:rPr lang="zh-CN" altLang="en-US"/>
              <a:t>、</a:t>
            </a:r>
            <a:r>
              <a:rPr lang="en-US" altLang="zh-CN"/>
              <a:t>SQuAD</a:t>
            </a:r>
            <a:r>
              <a:rPr lang="zh-CN" altLang="en-US"/>
              <a:t>、</a:t>
            </a:r>
            <a:r>
              <a:rPr lang="en-US" altLang="zh-CN"/>
              <a:t>MNLI</a:t>
            </a:r>
            <a:r>
              <a:rPr lang="zh-CN" altLang="en-US"/>
              <a:t>、</a:t>
            </a:r>
            <a:r>
              <a:rPr lang="en-US" altLang="zh-CN"/>
              <a:t>IMDB</a:t>
            </a:r>
            <a:r>
              <a:rPr lang="zh-CN" altLang="en-US"/>
              <a:t>等。</a:t>
            </a:r>
            <a:endParaRPr lang="zh-CN" altLang="en-US"/>
          </a:p>
          <a:p>
            <a:pPr marL="1314450" lvl="3" indent="-171450" algn="l">
              <a:lnSpc>
                <a:spcPct val="150000"/>
              </a:lnSpc>
              <a:buSzTx/>
              <a:buFont typeface="ZapfDingbatsITC" charset="0"/>
              <a:buChar char="❁"/>
            </a:pPr>
            <a:r>
              <a:rPr lang="zh-CN" altLang="en-US"/>
              <a:t>高效的数据加载：能够快速加载和处理大规模数据集，且提供数据预处理、过滤等功能。</a:t>
            </a:r>
            <a:endParaRPr lang="zh-CN" altLang="en-US"/>
          </a:p>
          <a:p>
            <a:pPr marL="1314450" lvl="3" indent="-171450" algn="l">
              <a:lnSpc>
                <a:spcPct val="150000"/>
              </a:lnSpc>
              <a:buSzTx/>
              <a:buFont typeface="ZapfDingbatsITC" charset="0"/>
              <a:buChar char="❁"/>
            </a:pPr>
            <a:r>
              <a:rPr lang="zh-CN" altLang="en-US"/>
              <a:t>无缝集成：与</a:t>
            </a:r>
            <a:r>
              <a:rPr lang="en-US" altLang="zh-CN"/>
              <a:t>Hugging Face</a:t>
            </a:r>
            <a:r>
              <a:rPr lang="zh-CN" altLang="en-US"/>
              <a:t>的</a:t>
            </a:r>
            <a:r>
              <a:rPr lang="en-US" altLang="zh-CN"/>
              <a:t>Transformers</a:t>
            </a:r>
            <a:r>
              <a:rPr lang="zh-CN" altLang="en-US"/>
              <a:t>库、</a:t>
            </a:r>
            <a:r>
              <a:rPr lang="en-US" altLang="zh-CN"/>
              <a:t>Trainer</a:t>
            </a:r>
            <a:r>
              <a:rPr lang="zh-CN" altLang="en-US"/>
              <a:t>等其他工具高度集成，使得数据预处理和模型训练更加方便。</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pic>
        <p:nvPicPr>
          <p:cNvPr id="7" name="图片 6"/>
          <p:cNvPicPr>
            <a:picLocks noChangeAspect="1"/>
          </p:cNvPicPr>
          <p:nvPr/>
        </p:nvPicPr>
        <p:blipFill>
          <a:blip r:embed="rId5"/>
          <a:stretch>
            <a:fillRect/>
          </a:stretch>
        </p:blipFill>
        <p:spPr>
          <a:xfrm>
            <a:off x="5599430" y="1045210"/>
            <a:ext cx="2758440" cy="1356995"/>
          </a:xfrm>
          <a:prstGeom prst="rect">
            <a:avLst/>
          </a:prstGeom>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主要大模型平台</a:t>
            </a:r>
            <a:endParaRPr lang="zh-CN" altLang="en-US" b="1"/>
          </a:p>
          <a:p>
            <a:pPr lvl="1">
              <a:lnSpc>
                <a:spcPct val="150000"/>
              </a:lnSpc>
            </a:pPr>
            <a:r>
              <a:rPr lang="en-US" altLang="zh-CN"/>
              <a:t>Hugging Face</a:t>
            </a:r>
            <a:endParaRPr lang="en-US" altLang="zh-CN"/>
          </a:p>
          <a:p>
            <a:pPr lvl="2" algn="l">
              <a:lnSpc>
                <a:spcPct val="150000"/>
              </a:lnSpc>
              <a:buSzTx/>
            </a:pPr>
            <a:r>
              <a:rPr lang="en-US" altLang="zh-CN"/>
              <a:t>Accelerate </a:t>
            </a:r>
            <a:r>
              <a:rPr lang="zh-CN" altLang="en-US"/>
              <a:t>库</a:t>
            </a:r>
            <a:br>
              <a:rPr lang="zh-CN" altLang="en-US"/>
            </a:br>
            <a:r>
              <a:rPr lang="en-US" altLang="zh-CN" sz="1600"/>
              <a:t>Accelerate </a:t>
            </a:r>
            <a:r>
              <a:rPr lang="zh-CN" altLang="en-US" sz="1600"/>
              <a:t>是</a:t>
            </a:r>
            <a:r>
              <a:rPr lang="en-US" altLang="zh-CN" sz="1600"/>
              <a:t> Hugging Face </a:t>
            </a:r>
            <a:r>
              <a:rPr lang="zh-CN" altLang="en-US" sz="1600"/>
              <a:t>提供的一个用于简化分布式训练的库，旨在让开发者能够轻松地在单机、多个</a:t>
            </a:r>
            <a:r>
              <a:rPr lang="en-US" altLang="zh-CN" sz="1600"/>
              <a:t>GPU</a:t>
            </a:r>
            <a:r>
              <a:rPr lang="zh-CN" altLang="en-US" sz="1600"/>
              <a:t>或者分布式环境下进行高效的训练。它支持</a:t>
            </a:r>
            <a:r>
              <a:rPr lang="en-US" altLang="zh-CN" sz="1600"/>
              <a:t>PyTorch</a:t>
            </a:r>
            <a:r>
              <a:rPr lang="zh-CN" altLang="en-US" sz="1600"/>
              <a:t>和</a:t>
            </a:r>
            <a:r>
              <a:rPr lang="en-US" altLang="zh-CN" sz="1600"/>
              <a:t>TensorFlow</a:t>
            </a:r>
            <a:r>
              <a:rPr lang="zh-CN" altLang="en-US" sz="1600"/>
              <a:t>框架，尤其适合大规模训练和微调任务。</a:t>
            </a:r>
            <a:endParaRPr lang="zh-CN" altLang="en-US"/>
          </a:p>
          <a:p>
            <a:pPr marL="1314450" lvl="3" indent="-171450" algn="l">
              <a:lnSpc>
                <a:spcPct val="150000"/>
              </a:lnSpc>
              <a:buSzTx/>
              <a:buFont typeface="ZapfDingbatsITC" charset="0"/>
              <a:buChar char="❁"/>
            </a:pPr>
            <a:r>
              <a:rPr lang="zh-CN" altLang="en-US"/>
              <a:t>简化分布式训练：通过简化代码，开发者可以快速设置多设备训练环境，减少工程复杂度。</a:t>
            </a:r>
            <a:endParaRPr lang="zh-CN" altLang="en-US"/>
          </a:p>
          <a:p>
            <a:pPr marL="1314450" lvl="3" indent="-171450" algn="l">
              <a:lnSpc>
                <a:spcPct val="150000"/>
              </a:lnSpc>
              <a:buSzTx/>
              <a:buFont typeface="ZapfDingbatsITC" charset="0"/>
              <a:buChar char="❁"/>
            </a:pPr>
            <a:r>
              <a:rPr lang="zh-CN" altLang="en-US"/>
              <a:t>支持各种硬件：支持</a:t>
            </a:r>
            <a:r>
              <a:rPr lang="en-US" altLang="zh-CN"/>
              <a:t>CPU</a:t>
            </a:r>
            <a:r>
              <a:rPr lang="zh-CN" altLang="en-US"/>
              <a:t>、</a:t>
            </a:r>
            <a:r>
              <a:rPr lang="en-US" altLang="zh-CN"/>
              <a:t>GPU</a:t>
            </a:r>
            <a:r>
              <a:rPr lang="zh-CN" altLang="en-US"/>
              <a:t>以及</a:t>
            </a:r>
            <a:r>
              <a:rPr lang="en-US" altLang="zh-CN"/>
              <a:t>TPU</a:t>
            </a:r>
            <a:r>
              <a:rPr lang="zh-CN" altLang="en-US"/>
              <a:t>等硬件设备的无缝切换。</a:t>
            </a:r>
            <a:endParaRPr lang="zh-CN" altLang="en-US"/>
          </a:p>
          <a:p>
            <a:pPr marL="1314450" lvl="3" indent="-171450" algn="l">
              <a:lnSpc>
                <a:spcPct val="150000"/>
              </a:lnSpc>
              <a:buSzTx/>
              <a:buFont typeface="ZapfDingbatsITC" charset="0"/>
              <a:buChar char="❁"/>
            </a:pPr>
            <a:r>
              <a:rPr lang="zh-CN" altLang="en-US"/>
              <a:t>增强效率：帮助开发者优化资源使用，最大化训练效率，减少训练时间。</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pic>
        <p:nvPicPr>
          <p:cNvPr id="4" name="图片 3"/>
          <p:cNvPicPr>
            <a:picLocks noChangeAspect="1"/>
          </p:cNvPicPr>
          <p:nvPr/>
        </p:nvPicPr>
        <p:blipFill>
          <a:blip r:embed="rId2"/>
          <a:stretch>
            <a:fillRect/>
          </a:stretch>
        </p:blipFill>
        <p:spPr>
          <a:xfrm>
            <a:off x="5627370" y="1038225"/>
            <a:ext cx="2000250" cy="1343025"/>
          </a:xfrm>
          <a:prstGeom prst="rect">
            <a:avLst/>
          </a:prstGeom>
        </p:spPr>
      </p:pic>
      <p:pic>
        <p:nvPicPr>
          <p:cNvPr id="5" name="图片 4"/>
          <p:cNvPicPr>
            <a:picLocks noChangeAspect="1"/>
          </p:cNvPicPr>
          <p:nvPr/>
        </p:nvPicPr>
        <p:blipFill>
          <a:blip r:embed="rId3"/>
          <a:stretch>
            <a:fillRect/>
          </a:stretch>
        </p:blipFill>
        <p:spPr>
          <a:xfrm>
            <a:off x="5583555" y="1033145"/>
            <a:ext cx="2583180" cy="1350010"/>
          </a:xfrm>
          <a:prstGeom prst="rect">
            <a:avLst/>
          </a:prstGeom>
        </p:spPr>
      </p:pic>
      <p:pic>
        <p:nvPicPr>
          <p:cNvPr id="6" name="图片 5"/>
          <p:cNvPicPr>
            <a:picLocks noChangeAspect="1"/>
          </p:cNvPicPr>
          <p:nvPr/>
        </p:nvPicPr>
        <p:blipFill>
          <a:blip r:embed="rId4"/>
          <a:stretch>
            <a:fillRect/>
          </a:stretch>
        </p:blipFill>
        <p:spPr>
          <a:xfrm>
            <a:off x="5633720" y="1046480"/>
            <a:ext cx="2676525" cy="1341755"/>
          </a:xfrm>
          <a:prstGeom prst="rect">
            <a:avLst/>
          </a:prstGeom>
        </p:spPr>
      </p:pic>
      <p:pic>
        <p:nvPicPr>
          <p:cNvPr id="7" name="图片 6"/>
          <p:cNvPicPr>
            <a:picLocks noChangeAspect="1"/>
          </p:cNvPicPr>
          <p:nvPr/>
        </p:nvPicPr>
        <p:blipFill>
          <a:blip r:embed="rId5"/>
          <a:stretch>
            <a:fillRect/>
          </a:stretch>
        </p:blipFill>
        <p:spPr>
          <a:xfrm>
            <a:off x="5599430" y="1045210"/>
            <a:ext cx="2758440" cy="1356995"/>
          </a:xfrm>
          <a:prstGeom prst="rect">
            <a:avLst/>
          </a:prstGeom>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en-US" altLang="zh-CN"/>
              <a:t>API </a:t>
            </a:r>
            <a:r>
              <a:rPr lang="zh-CN" altLang="en-US"/>
              <a:t>接口服务</a:t>
            </a:r>
            <a:endParaRPr lang="zh-CN" altLang="en-US"/>
          </a:p>
          <a:p>
            <a:pPr lvl="2" algn="l">
              <a:lnSpc>
                <a:spcPct val="150000"/>
              </a:lnSpc>
              <a:buSzTx/>
            </a:pPr>
            <a:r>
              <a:rPr lang="zh-CN" altLang="en-US"/>
              <a:t>大模型平台通常提供易于集成的</a:t>
            </a:r>
            <a:r>
              <a:rPr lang="en-US" altLang="zh-CN"/>
              <a:t>API</a:t>
            </a:r>
            <a:r>
              <a:rPr lang="zh-CN" altLang="en-US"/>
              <a:t>接口，允许开发者将大模型的功能嵌入到现有系统或新应用中。通过</a:t>
            </a:r>
            <a:r>
              <a:rPr lang="en-US" altLang="zh-CN"/>
              <a:t>API</a:t>
            </a:r>
            <a:r>
              <a:rPr lang="zh-CN" altLang="en-US"/>
              <a:t>，用户无需关注模型训练和基础设施部署的复杂性，而是专注于应用开发和业务逻辑。</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快速集成：用户可以通过</a:t>
            </a:r>
            <a:r>
              <a:rPr lang="en-US" altLang="zh-CN"/>
              <a:t>RESTful API</a:t>
            </a:r>
            <a:r>
              <a:rPr lang="zh-CN" altLang="en-US"/>
              <a:t>或</a:t>
            </a:r>
            <a:r>
              <a:rPr lang="en-US" altLang="zh-CN"/>
              <a:t>SDK</a:t>
            </a:r>
            <a:r>
              <a:rPr lang="zh-CN" altLang="en-US"/>
              <a:t>直接调用模型功能，轻松实现文本生成、图像识别、语音处理等任务。</a:t>
            </a:r>
            <a:endParaRPr lang="zh-CN" altLang="en-US"/>
          </a:p>
          <a:p>
            <a:pPr marL="1314450" lvl="3" indent="-171450" algn="l">
              <a:lnSpc>
                <a:spcPct val="150000"/>
              </a:lnSpc>
              <a:buSzTx/>
              <a:buFont typeface="ZapfDingbatsITC" charset="0"/>
              <a:buChar char="❁"/>
            </a:pPr>
            <a:r>
              <a:rPr lang="zh-CN" altLang="en-US"/>
              <a:t>灵活性强：</a:t>
            </a:r>
            <a:r>
              <a:rPr lang="en-US" altLang="zh-CN"/>
              <a:t>API</a:t>
            </a:r>
            <a:r>
              <a:rPr lang="zh-CN" altLang="en-US"/>
              <a:t>服务通常提供可调节的模型参数如生成文本长度、温度控制等，满足不同业务需求。</a:t>
            </a:r>
            <a:endParaRPr lang="zh-CN" altLang="en-US"/>
          </a:p>
          <a:p>
            <a:pPr marL="1314450" lvl="3" indent="-171450" algn="l">
              <a:lnSpc>
                <a:spcPct val="150000"/>
              </a:lnSpc>
              <a:buSzTx/>
              <a:buFont typeface="ZapfDingbatsITC" charset="0"/>
              <a:buChar char="❁"/>
            </a:pPr>
            <a:r>
              <a:rPr lang="zh-CN" altLang="en-US"/>
              <a:t>即开即用：无需进行复杂的模型训练，用户可以直接使用平台提供的预训练模型。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zh-CN" altLang="en-US"/>
              <a:t>模型托管与自定义服务</a:t>
            </a:r>
            <a:endParaRPr lang="zh-CN" altLang="en-US"/>
          </a:p>
          <a:p>
            <a:pPr lvl="2" algn="l">
              <a:lnSpc>
                <a:spcPct val="150000"/>
              </a:lnSpc>
              <a:buSzTx/>
            </a:pPr>
            <a:r>
              <a:rPr lang="zh-CN" altLang="en-US"/>
              <a:t>许多平台提供模型托管服务，允许用户直接使用预训练模型，同时支持用户上传自己的数据进行微调，从而获得针对特定场景优化的模型。此类服务适合那些需要高度定制化模型的企业或开发者。</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预训练模型支持：平台托管的大模型覆盖多种任务（如自然语言处理、计算机视觉）。</a:t>
            </a:r>
            <a:endParaRPr lang="zh-CN" altLang="en-US"/>
          </a:p>
          <a:p>
            <a:pPr marL="1314450" lvl="3" indent="-171450" algn="l">
              <a:lnSpc>
                <a:spcPct val="150000"/>
              </a:lnSpc>
              <a:buSzTx/>
              <a:buFont typeface="ZapfDingbatsITC" charset="0"/>
              <a:buChar char="❁"/>
            </a:pPr>
            <a:r>
              <a:rPr lang="zh-CN" altLang="en-US"/>
              <a:t>微调与定制：用户可以在已有模型的基础上，用自己的数据集进行微调，提升模型在特定领域的表现。</a:t>
            </a:r>
            <a:endParaRPr lang="zh-CN" altLang="en-US"/>
          </a:p>
          <a:p>
            <a:pPr marL="1314450" lvl="3" indent="-171450" algn="l">
              <a:lnSpc>
                <a:spcPct val="150000"/>
              </a:lnSpc>
              <a:buSzTx/>
              <a:buFont typeface="ZapfDingbatsITC" charset="0"/>
              <a:buChar char="❁"/>
            </a:pPr>
            <a:r>
              <a:rPr lang="zh-CN" altLang="en-US"/>
              <a:t>弹性扩展：</a:t>
            </a:r>
            <a:r>
              <a:rPr lang="en-US" altLang="zh-CN"/>
              <a:t> </a:t>
            </a:r>
            <a:r>
              <a:rPr lang="zh-CN" altLang="en-US"/>
              <a:t>支持按需配置计算资源，满足从小规模实验到大规模部署的需求。</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平台服务形式</a:t>
            </a:r>
            <a:endParaRPr lang="zh-CN" altLang="en-US" b="1"/>
          </a:p>
          <a:p>
            <a:pPr lvl="1">
              <a:lnSpc>
                <a:spcPct val="150000"/>
              </a:lnSpc>
            </a:pPr>
            <a:r>
              <a:rPr lang="zh-CN" altLang="en-US"/>
              <a:t>端到端解决方案</a:t>
            </a:r>
            <a:endParaRPr lang="zh-CN" altLang="en-US"/>
          </a:p>
          <a:p>
            <a:pPr lvl="2" algn="l">
              <a:lnSpc>
                <a:spcPct val="150000"/>
              </a:lnSpc>
              <a:buSzTx/>
            </a:pPr>
            <a:r>
              <a:rPr lang="zh-CN" altLang="en-US"/>
              <a:t>一些大模型平台还提供端到端的</a:t>
            </a:r>
            <a:r>
              <a:rPr lang="en-US" altLang="zh-CN"/>
              <a:t>AI</a:t>
            </a:r>
            <a:r>
              <a:rPr lang="zh-CN" altLang="en-US"/>
              <a:t>解决方案，将模型开发、训练、部署、管理等环节整合在一个闭环系统中。用户只需关注具体的业务需求，而无需处理复杂的技术细节。这种形式非常适合缺乏</a:t>
            </a:r>
            <a:r>
              <a:rPr lang="en-US" altLang="zh-CN"/>
              <a:t>AI</a:t>
            </a:r>
            <a:r>
              <a:rPr lang="zh-CN" altLang="en-US"/>
              <a:t>开发能力的企业或组织。</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全流程服务：包括数据预处理、模型训练、在线推理和监控等完整流程。</a:t>
            </a:r>
            <a:endParaRPr lang="zh-CN" altLang="en-US"/>
          </a:p>
          <a:p>
            <a:pPr marL="1314450" lvl="3" indent="-171450" algn="l">
              <a:lnSpc>
                <a:spcPct val="150000"/>
              </a:lnSpc>
              <a:buSzTx/>
              <a:buFont typeface="ZapfDingbatsITC" charset="0"/>
              <a:buChar char="❁"/>
            </a:pPr>
            <a:r>
              <a:rPr lang="zh-CN" altLang="en-US"/>
              <a:t>低代码或零代码：提供可视化开发界面，非技术背景的用户也能轻松上手。</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扩展功能</a:t>
            </a:r>
            <a:endParaRPr lang="zh-CN" altLang="en-US"/>
          </a:p>
          <a:p>
            <a:pPr lvl="1">
              <a:lnSpc>
                <a:spcPct val="150000"/>
              </a:lnSpc>
            </a:pPr>
            <a:r>
              <a:rPr lang="zh-CN" altLang="en-US"/>
              <a:t>实时协同与云端管理</a:t>
            </a:r>
            <a:endParaRPr lang="zh-CN" altLang="en-US"/>
          </a:p>
          <a:p>
            <a:pPr lvl="2" algn="l">
              <a:lnSpc>
                <a:spcPct val="150000"/>
              </a:lnSpc>
              <a:buSzTx/>
            </a:pPr>
            <a:r>
              <a:rPr lang="zh-CN" altLang="en-US"/>
              <a:t>许多大模型平台提供云端实时协同和管理工具，方便团队在模型开发、测试、部署等阶段实现高效协作。这一功能特别适用于跨部门或跨区域的团队协作。</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资源调度优化：云端平台能够自动分配计算资源，确保团队成员高效完成任务。</a:t>
            </a:r>
            <a:endParaRPr lang="zh-CN" altLang="en-US"/>
          </a:p>
          <a:p>
            <a:pPr marL="1314450" lvl="3" indent="-171450" algn="l">
              <a:lnSpc>
                <a:spcPct val="150000"/>
              </a:lnSpc>
              <a:buSzTx/>
              <a:buFont typeface="ZapfDingbatsITC" charset="0"/>
              <a:buChar char="❁"/>
            </a:pPr>
            <a:r>
              <a:rPr lang="zh-CN" altLang="en-US"/>
              <a:t>版本管理：平台提供模型和代码的版本控制，方便追踪历史记录和回溯关键步骤。</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扩展功能</a:t>
            </a:r>
            <a:endParaRPr lang="zh-CN" altLang="en-US"/>
          </a:p>
          <a:p>
            <a:pPr lvl="1">
              <a:lnSpc>
                <a:spcPct val="150000"/>
              </a:lnSpc>
            </a:pPr>
            <a:r>
              <a:rPr lang="zh-CN" altLang="en-US"/>
              <a:t>插件与工具集成</a:t>
            </a:r>
            <a:endParaRPr lang="zh-CN" altLang="en-US"/>
          </a:p>
          <a:p>
            <a:pPr lvl="2" algn="l">
              <a:lnSpc>
                <a:spcPct val="150000"/>
              </a:lnSpc>
              <a:buSzTx/>
            </a:pPr>
            <a:r>
              <a:rPr lang="zh-CN" altLang="en-US"/>
              <a:t>为了满足更多样化的需求，大模型平台往往支持第三方插件或工具的集成，帮助用户扩展功能，快速开发应用。这种开放式的生态系统让开发者可以根据需要选择最适合的工具或组件。</a:t>
            </a:r>
            <a:endParaRPr lang="zh-CN" altLang="en-US"/>
          </a:p>
          <a:p>
            <a:pPr lvl="2" algn="l">
              <a:lnSpc>
                <a:spcPct val="150000"/>
              </a:lnSpc>
              <a:buSzTx/>
            </a:pPr>
            <a:r>
              <a:rPr lang="zh-CN" altLang="en-US"/>
              <a:t>特点</a:t>
            </a:r>
            <a:endParaRPr lang="zh-CN" altLang="en-US"/>
          </a:p>
          <a:p>
            <a:pPr marL="1314450" lvl="3" indent="-171450" algn="l">
              <a:lnSpc>
                <a:spcPct val="150000"/>
              </a:lnSpc>
              <a:buSzTx/>
              <a:buFont typeface="ZapfDingbatsITC" charset="0"/>
              <a:buChar char="❁"/>
            </a:pPr>
            <a:r>
              <a:rPr lang="zh-CN" altLang="en-US"/>
              <a:t>插件生态：平台通常提供丰富的插件市场，涵盖数据预处理、模型可视化、</a:t>
            </a:r>
            <a:r>
              <a:rPr lang="en-US" altLang="zh-CN"/>
              <a:t>API</a:t>
            </a:r>
            <a:r>
              <a:rPr lang="zh-CN" altLang="en-US"/>
              <a:t>增强等功能。</a:t>
            </a:r>
            <a:endParaRPr lang="zh-CN" altLang="en-US"/>
          </a:p>
          <a:p>
            <a:pPr marL="1314450" lvl="3" indent="-171450" algn="l">
              <a:lnSpc>
                <a:spcPct val="150000"/>
              </a:lnSpc>
              <a:buSzTx/>
              <a:buFont typeface="ZapfDingbatsITC" charset="0"/>
              <a:buChar char="❁"/>
            </a:pPr>
            <a:r>
              <a:rPr lang="zh-CN" altLang="en-US"/>
              <a:t>集成常见工具：支持与其他开发工具（如</a:t>
            </a:r>
            <a:r>
              <a:rPr lang="en-US" altLang="zh-CN"/>
              <a:t>Jupyter Notebook</a:t>
            </a:r>
            <a:r>
              <a:rPr lang="zh-CN" altLang="en-US"/>
              <a:t>、</a:t>
            </a:r>
            <a:r>
              <a:rPr lang="en-US" altLang="zh-CN"/>
              <a:t>VS Code</a:t>
            </a:r>
            <a:r>
              <a:rPr lang="zh-CN" altLang="en-US"/>
              <a:t>）的无缝集成，方便开发者在熟悉的环境中工作。</a:t>
            </a:r>
            <a:endParaRPr lang="en-US" altLang="zh-CN"/>
          </a:p>
          <a:p>
            <a:pPr marL="1314450" lvl="3" indent="-171450" algn="l">
              <a:lnSpc>
                <a:spcPct val="150000"/>
              </a:lnSpc>
              <a:buSzTx/>
              <a:buFont typeface="ZapfDingbatsITC" charset="0"/>
              <a:buChar char="❁"/>
            </a:pPr>
            <a:r>
              <a:rPr lang="zh-CN" altLang="en-US"/>
              <a:t>低代码支持：一些平台通过插件实现低代码或零代码开发，降低使用门槛。</a:t>
            </a:r>
            <a:endParaRPr lang="zh-CN" altLang="en-US"/>
          </a:p>
        </p:txBody>
      </p:sp>
      <p:sp>
        <p:nvSpPr>
          <p:cNvPr id="3" name="标题 2"/>
          <p:cNvSpPr>
            <a:spLocks noGrp="1"/>
          </p:cNvSpPr>
          <p:nvPr>
            <p:ph type="ctrTitle"/>
          </p:nvPr>
        </p:nvSpPr>
        <p:spPr/>
        <p:txBody>
          <a:bodyPr/>
          <a:lstStyle/>
          <a:p>
            <a:r>
              <a:rPr lang="zh-CN" altLang="en-US"/>
              <a:t>大模型平台简介</a:t>
            </a:r>
            <a:endParaRPr lang="zh-CN" altLang="en-US"/>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a:gradFill>
                  <a:gsLst>
                    <a:gs pos="21000">
                      <a:srgbClr val="53575C"/>
                    </a:gs>
                    <a:gs pos="88000">
                      <a:srgbClr val="C5C7CA"/>
                    </a:gs>
                  </a:gsLst>
                  <a:lin ang="5400000"/>
                </a:gradFill>
                <a:effectLst/>
              </a:rPr>
              <a:t>大模型应用概览</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sym typeface="+mn-ea"/>
              </a:rPr>
              <a:t>泛科技行业</a:t>
            </a:r>
            <a:endParaRPr lang="zh-CN" altLang="en-US" sz="1500" dirty="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自然语言处理（</a:t>
            </a:r>
            <a:r>
              <a:rPr lang="en-US" altLang="zh-CN" sz="1200">
                <a:gradFill>
                  <a:gsLst>
                    <a:gs pos="21000">
                      <a:srgbClr val="53575C"/>
                    </a:gs>
                    <a:gs pos="88000">
                      <a:srgbClr val="C5C7CA"/>
                    </a:gs>
                  </a:gsLst>
                  <a:lin ang="5400000"/>
                </a:gradFill>
                <a:effectLst/>
                <a:sym typeface="+mn-ea"/>
              </a:rPr>
              <a:t>NLP</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计算机视觉（</a:t>
            </a:r>
            <a:r>
              <a:rPr lang="en-US" altLang="zh-CN" sz="1200">
                <a:gradFill>
                  <a:gsLst>
                    <a:gs pos="21000">
                      <a:srgbClr val="53575C"/>
                    </a:gs>
                    <a:gs pos="88000">
                      <a:srgbClr val="C5C7CA"/>
                    </a:gs>
                  </a:gsLst>
                  <a:lin ang="5400000"/>
                </a:gradFill>
                <a:effectLst/>
                <a:sym typeface="+mn-ea"/>
              </a:rPr>
              <a:t>CV</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语音识别与合成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推荐系统</a:t>
            </a:r>
            <a:endParaRPr lang="zh-CN" altLang="en-US" sz="12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sym typeface="+mn-ea"/>
              </a:rPr>
              <a:t>政府服务</a:t>
            </a:r>
            <a:endParaRPr lang="zh-CN" altLang="en-US" sz="15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智能公共服务</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数据分析与决策支持</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公共安全与治安管理</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政策透明化与公众参与</a:t>
            </a:r>
            <a:endParaRPr lang="zh-CN" altLang="en-US">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金融行业</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风险管理与信贷评估</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金融市场预测与投资决策</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智能客户服务与财务咨询</a:t>
            </a:r>
            <a:endParaRPr lang="zh-CN" altLang="en-US" sz="1200" dirty="0">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gradFill>
                  <a:gsLst>
                    <a:gs pos="21000">
                      <a:srgbClr val="53575C"/>
                    </a:gs>
                    <a:gs pos="88000">
                      <a:srgbClr val="C5C7CA"/>
                    </a:gs>
                  </a:gsLst>
                  <a:lin ang="5400000"/>
                </a:gradFill>
                <a:effectLst/>
              </a:rPr>
              <a:t>大模型应用概览</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医疗</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疾病诊断与影像分析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个性化治疗与精准医疗</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临床决策支持与智能辅助</a:t>
            </a:r>
            <a:endParaRPr lang="zh-CN" altLang="en-US" sz="12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大模型平台简介</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主要大模型平台</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平台服务形式</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扩展功能</a:t>
            </a:r>
            <a:endParaRPr lang="zh-CN" altLang="en-US" sz="1500">
              <a:gradFill>
                <a:gsLst>
                  <a:gs pos="21000">
                    <a:srgbClr val="53575C"/>
                  </a:gs>
                  <a:gs pos="88000">
                    <a:srgbClr val="C5C7CA"/>
                  </a:gs>
                </a:gsLst>
                <a:lin ang="5400000"/>
              </a:gradFill>
              <a:effectLst/>
            </a:endParaRPr>
          </a:p>
          <a:p>
            <a:pPr>
              <a:lnSpc>
                <a:spcPct val="150000"/>
              </a:lnSpc>
            </a:pPr>
            <a:r>
              <a:rPr lang="zh-CN" altLang="en-US" sz="1800" b="1">
                <a:solidFill>
                  <a:schemeClr val="tx1"/>
                </a:solidFill>
                <a:effectLst>
                  <a:outerShdw blurRad="38100" dist="19050" dir="2700000" algn="tl" rotWithShape="0">
                    <a:schemeClr val="dk1">
                      <a:alpha val="40000"/>
                    </a:schemeClr>
                  </a:outerShdw>
                </a:effectLst>
              </a:rPr>
              <a:t>具体案例分析</a:t>
            </a:r>
            <a:endParaRPr lang="zh-CN" altLang="en-US" sz="1800" b="1">
              <a:solidFill>
                <a:schemeClr val="tx1"/>
              </a:solidFill>
              <a:effectLst>
                <a:outerShdw blurRad="38100" dist="19050" dir="2700000" algn="tl" rotWithShape="0">
                  <a:schemeClr val="dk1">
                    <a:alpha val="40000"/>
                  </a:schemeClr>
                </a:outerShdw>
              </a:effectLst>
            </a:endParaRPr>
          </a:p>
          <a:p>
            <a:pPr>
              <a:lnSpc>
                <a:spcPct val="150000"/>
              </a:lnSpc>
            </a:pPr>
            <a:r>
              <a:rPr lang="zh-CN" altLang="en-US" sz="1800">
                <a:gradFill>
                  <a:gsLst>
                    <a:gs pos="21000">
                      <a:srgbClr val="53575C"/>
                    </a:gs>
                    <a:gs pos="88000">
                      <a:srgbClr val="C5C7CA"/>
                    </a:gs>
                  </a:gsLst>
                  <a:lin ang="5400000"/>
                </a:gradFill>
                <a:effectLst/>
              </a:rPr>
              <a:t>大模型应用的挑战与未来</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数据隐私与安全性</a:t>
            </a:r>
            <a:endParaRPr lang="zh-CN" altLang="en-US" sz="1500" dirty="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算力需求与资源消耗</a:t>
            </a:r>
            <a:endParaRPr lang="zh-CN" altLang="en-US" sz="1500" dirty="0">
              <a:gradFill>
                <a:gsLst>
                  <a:gs pos="21000">
                    <a:srgbClr val="53575C"/>
                  </a:gs>
                  <a:gs pos="88000">
                    <a:srgbClr val="C5C7CA"/>
                  </a:gs>
                </a:gsLst>
                <a:lin ang="5400000"/>
              </a:gradFill>
              <a:effectLst/>
            </a:endParaRPr>
          </a:p>
        </p:txBody>
      </p:sp>
      <p:sp>
        <p:nvSpPr>
          <p:cNvPr id="4" name="文本框 3"/>
          <p:cNvSpPr txBox="1"/>
          <p:nvPr/>
        </p:nvSpPr>
        <p:spPr>
          <a:xfrm>
            <a:off x="6822440" y="821690"/>
            <a:ext cx="3048000" cy="368300"/>
          </a:xfrm>
          <a:prstGeom prst="rect">
            <a:avLst/>
          </a:prstGeom>
          <a:noFill/>
        </p:spPr>
        <p:txBody>
          <a:bodyPr wrap="square" rtlCol="0">
            <a:spAutoFit/>
          </a:bodyPr>
          <a:p>
            <a:endParaRPr lang="zh-CN" altLang="en-US"/>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案例</a:t>
            </a:r>
            <a:r>
              <a:rPr lang="zh-CN" altLang="en-US"/>
              <a:t>背景</a:t>
            </a:r>
            <a:endParaRPr lang="zh-CN" altLang="en-US"/>
          </a:p>
          <a:p>
            <a:pPr lvl="2" algn="l">
              <a:lnSpc>
                <a:spcPct val="150000"/>
              </a:lnSpc>
              <a:buSzTx/>
            </a:pPr>
            <a:r>
              <a:rPr lang="en-US" altLang="zh-CN"/>
              <a:t>Chat-</a:t>
            </a:r>
            <a:r>
              <a:rPr lang="zh-CN" altLang="en-US"/>
              <a:t>甄嬛是利用《甄嬛传》剧本中所有关于甄嬛的台词和语句，基于大模型进行</a:t>
            </a:r>
            <a:r>
              <a:rPr lang="en-US" altLang="zh-CN"/>
              <a:t>LoRA</a:t>
            </a:r>
            <a:r>
              <a:rPr lang="zh-CN" altLang="en-US"/>
              <a:t>微调得到的模仿甄嬛语气的聊天语言模型。</a:t>
            </a:r>
            <a:endParaRPr lang="zh-CN" altLang="en-US"/>
          </a:p>
          <a:p>
            <a:pPr lvl="2" algn="l">
              <a:lnSpc>
                <a:spcPct val="150000"/>
              </a:lnSpc>
              <a:buSzTx/>
            </a:pPr>
            <a:r>
              <a:rPr lang="en-US" altLang="zh-CN"/>
              <a:t>Chat-</a:t>
            </a:r>
            <a:r>
              <a:rPr lang="zh-CN" altLang="en-US"/>
              <a:t>甄嬛，实现了以《甄嬛传》为切入点，打造一套基于小说、剧本的个性化</a:t>
            </a:r>
            <a:r>
              <a:rPr lang="en-US" altLang="zh-CN"/>
              <a:t> AI </a:t>
            </a:r>
            <a:r>
              <a:rPr lang="zh-CN" altLang="en-US"/>
              <a:t>微调大模型完整流程，通过提供任一小说、剧本，指定人物角色，运行本项目完整流程，让每一位用户都基于心仪的小说、剧本打造一个属于自己的、契合角色人设、具备高度智能的个性化</a:t>
            </a:r>
            <a:r>
              <a:rPr lang="en-US" altLang="zh-CN"/>
              <a:t> AI</a:t>
            </a:r>
            <a:r>
              <a:rPr lang="zh-CN" altLang="en-US"/>
              <a:t>。</a:t>
            </a:r>
            <a:endParaRPr lang="zh-CN" altLang="en-US"/>
          </a:p>
          <a:p>
            <a:pPr marL="1143000" lvl="3" indent="0" algn="l">
              <a:lnSpc>
                <a:spcPct val="150000"/>
              </a:lnSpc>
              <a:buSzTx/>
              <a:buFont typeface="ZapfDingbatsITC" charset="0"/>
              <a:buNone/>
            </a:pP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b="1">
                <a:solidFill>
                  <a:schemeClr val="tx1"/>
                </a:solidFill>
                <a:effectLst>
                  <a:outerShdw blurRad="38100" dist="19050" dir="2700000" algn="tl" rotWithShape="0">
                    <a:schemeClr val="dk1">
                      <a:alpha val="40000"/>
                    </a:schemeClr>
                  </a:outerShdw>
                </a:effectLst>
              </a:rPr>
              <a:t>大模型应用概览</a:t>
            </a:r>
            <a:endParaRPr lang="zh-CN" altLang="en-US" sz="1800"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sym typeface="+mn-ea"/>
              </a:rPr>
              <a:t>泛科技行业</a:t>
            </a:r>
            <a:endParaRPr lang="zh-CN" altLang="en-US" sz="1500" dirty="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自然语言处理（</a:t>
            </a:r>
            <a:r>
              <a:rPr lang="en-US" altLang="zh-CN" sz="1200">
                <a:gradFill>
                  <a:gsLst>
                    <a:gs pos="21000">
                      <a:srgbClr val="53575C"/>
                    </a:gs>
                    <a:gs pos="88000">
                      <a:srgbClr val="C5C7CA"/>
                    </a:gs>
                  </a:gsLst>
                  <a:lin ang="5400000"/>
                </a:gradFill>
                <a:effectLst/>
                <a:sym typeface="+mn-ea"/>
              </a:rPr>
              <a:t>NLP</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计算机视觉（</a:t>
            </a:r>
            <a:r>
              <a:rPr lang="en-US" altLang="zh-CN" sz="1200">
                <a:gradFill>
                  <a:gsLst>
                    <a:gs pos="21000">
                      <a:srgbClr val="53575C"/>
                    </a:gs>
                    <a:gs pos="88000">
                      <a:srgbClr val="C5C7CA"/>
                    </a:gs>
                  </a:gsLst>
                  <a:lin ang="5400000"/>
                </a:gradFill>
                <a:effectLst/>
                <a:sym typeface="+mn-ea"/>
              </a:rPr>
              <a:t>CV</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语音识别与合成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推荐系统</a:t>
            </a:r>
            <a:endParaRPr lang="zh-CN" altLang="en-US" sz="12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b="1">
                <a:solidFill>
                  <a:schemeClr val="tx1"/>
                </a:solidFill>
                <a:effectLst>
                  <a:outerShdw blurRad="38100" dist="19050" dir="2700000" algn="tl" rotWithShape="0">
                    <a:schemeClr val="dk1">
                      <a:alpha val="40000"/>
                    </a:schemeClr>
                  </a:outerShdw>
                </a:effectLst>
                <a:sym typeface="+mn-ea"/>
              </a:rPr>
              <a:t>政府服务</a:t>
            </a:r>
            <a:endParaRPr lang="zh-CN" altLang="en-US" sz="1500" b="1">
              <a:solidFill>
                <a:schemeClr val="tx1"/>
              </a:solidFill>
              <a:effectLst>
                <a:outerShdw blurRad="38100" dist="19050" dir="2700000" algn="tl" rotWithShape="0">
                  <a:schemeClr val="dk1">
                    <a:alpha val="40000"/>
                  </a:schemeClr>
                </a:outerShdw>
              </a:effectLst>
              <a:sym typeface="+mn-ea"/>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智能公共服务</a:t>
            </a:r>
            <a:endParaRPr lang="zh-CN" altLang="en-US" sz="12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数据分析与决策支持</a:t>
            </a:r>
            <a:endParaRPr lang="zh-CN" altLang="en-US" sz="12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公共安全与治安管理</a:t>
            </a:r>
            <a:endParaRPr lang="zh-CN" altLang="en-US" sz="1200" b="1">
              <a:solidFill>
                <a:schemeClr val="tx1"/>
              </a:solidFill>
              <a:effectLst>
                <a:outerShdw blurRad="38100" dist="19050" dir="2700000" algn="tl" rotWithShape="0">
                  <a:schemeClr val="dk1">
                    <a:alpha val="40000"/>
                  </a:schemeClr>
                </a:outerShdw>
              </a:effectLst>
            </a:endParaRPr>
          </a:p>
          <a:p>
            <a:pPr marL="1171575" lvl="2" indent="-257175">
              <a:lnSpc>
                <a:spcPct val="150000"/>
              </a:lnSpc>
              <a:buFont typeface="ZapfDingbatsITC" charset="0"/>
              <a:buChar char="❈"/>
            </a:pPr>
            <a:r>
              <a:rPr lang="zh-CN" altLang="en-US" sz="1200" b="1">
                <a:solidFill>
                  <a:schemeClr val="tx1"/>
                </a:solidFill>
                <a:effectLst>
                  <a:outerShdw blurRad="38100" dist="19050" dir="2700000" algn="tl" rotWithShape="0">
                    <a:schemeClr val="dk1">
                      <a:alpha val="40000"/>
                    </a:schemeClr>
                  </a:outerShdw>
                </a:effectLst>
              </a:rPr>
              <a:t>政策透明化与公众参与</a:t>
            </a:r>
            <a:endParaRPr lang="zh-CN" altLang="en-US"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金融行业</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风险管理与信贷评估</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金融市场预测与投资决策</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智能客户服务与财务咨询</a:t>
            </a:r>
            <a:endParaRPr lang="zh-CN" altLang="en-US" sz="1200" dirty="0">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gradFill>
                  <a:gsLst>
                    <a:gs pos="21000">
                      <a:srgbClr val="53575C"/>
                    </a:gs>
                    <a:gs pos="88000">
                      <a:srgbClr val="C5C7CA"/>
                    </a:gs>
                  </a:gsLst>
                  <a:lin ang="5400000"/>
                </a:gradFill>
                <a:effectLst/>
              </a:rPr>
              <a:t>大模型应用概览</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医疗</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疾病诊断与影像分析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个性化治疗与精准医疗</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临床决策支持与智能辅助</a:t>
            </a:r>
            <a:endParaRPr lang="zh-CN" altLang="en-US" sz="12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大模型平台简介</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主要大模型平台</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平台服务形式</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扩展功能</a:t>
            </a:r>
            <a:endParaRPr lang="zh-CN" altLang="en-US" sz="15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具体案例分析</a:t>
            </a:r>
            <a:endParaRPr lang="zh-CN" altLang="en-US" sz="18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大模型应用的挑战与未来</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数据隐私与安全性</a:t>
            </a:r>
            <a:endParaRPr lang="zh-CN" altLang="en-US" sz="1500" dirty="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rPr>
              <a:t>算力需求与资源消耗</a:t>
            </a:r>
            <a:endParaRPr lang="zh-CN" altLang="en-US" sz="1500" dirty="0">
              <a:gradFill>
                <a:gsLst>
                  <a:gs pos="21000">
                    <a:srgbClr val="53575C"/>
                  </a:gs>
                  <a:gs pos="88000">
                    <a:srgbClr val="C5C7CA"/>
                  </a:gs>
                </a:gsLst>
                <a:lin ang="5400000"/>
              </a:gradFill>
              <a:effectLst/>
            </a:endParaRP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环境</a:t>
            </a:r>
            <a:r>
              <a:rPr lang="zh-CN" altLang="en-US"/>
              <a:t>准备</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676910" y="2410460"/>
            <a:ext cx="8068945" cy="680720"/>
          </a:xfrm>
          <a:prstGeom prst="rect">
            <a:avLst/>
          </a:prstGeom>
        </p:spPr>
      </p:pic>
      <p:pic>
        <p:nvPicPr>
          <p:cNvPr id="5" name="图片 4"/>
          <p:cNvPicPr>
            <a:picLocks noChangeAspect="1"/>
          </p:cNvPicPr>
          <p:nvPr/>
        </p:nvPicPr>
        <p:blipFill>
          <a:blip r:embed="rId3"/>
          <a:stretch>
            <a:fillRect/>
          </a:stretch>
        </p:blipFill>
        <p:spPr>
          <a:xfrm>
            <a:off x="674370" y="3059430"/>
            <a:ext cx="8006080" cy="1357630"/>
          </a:xfrm>
          <a:prstGeom prst="rect">
            <a:avLst/>
          </a:prstGeom>
        </p:spPr>
      </p:pic>
      <p:pic>
        <p:nvPicPr>
          <p:cNvPr id="6" name="图片 5"/>
          <p:cNvPicPr>
            <a:picLocks noChangeAspect="1"/>
          </p:cNvPicPr>
          <p:nvPr/>
        </p:nvPicPr>
        <p:blipFill>
          <a:blip r:embed="rId4"/>
          <a:stretch>
            <a:fillRect/>
          </a:stretch>
        </p:blipFill>
        <p:spPr>
          <a:xfrm>
            <a:off x="693420" y="4358005"/>
            <a:ext cx="7278370" cy="1923415"/>
          </a:xfrm>
          <a:prstGeom prst="rect">
            <a:avLst/>
          </a:prstGeom>
        </p:spPr>
      </p:pic>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首先，我们需要准备《甄嬛传》剧本数据，这里我们使用了《甄嬛传》剧本数据，我们可以查看一下原始数据的格式。</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7" name="图片 6"/>
          <p:cNvPicPr>
            <a:picLocks noChangeAspect="1"/>
          </p:cNvPicPr>
          <p:nvPr/>
        </p:nvPicPr>
        <p:blipFill>
          <a:blip r:embed="rId2"/>
          <a:stretch>
            <a:fillRect/>
          </a:stretch>
        </p:blipFill>
        <p:spPr>
          <a:xfrm>
            <a:off x="1393825" y="3380740"/>
            <a:ext cx="6381750" cy="2571750"/>
          </a:xfrm>
          <a:prstGeom prst="rect">
            <a:avLst/>
          </a:prstGeom>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每一句都有人物及对应的台词，所以就可以很简单的将这些数据处理成对话的形式，如下：</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829310" y="3448050"/>
            <a:ext cx="8006715" cy="1960880"/>
          </a:xfrm>
          <a:prstGeom prst="rect">
            <a:avLst/>
          </a:prstGeom>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数据准备</a:t>
            </a:r>
            <a:endParaRPr lang="zh-CN" altLang="en-US"/>
          </a:p>
          <a:p>
            <a:pPr marL="1014730" lvl="2" indent="-214630">
              <a:lnSpc>
                <a:spcPct val="150000"/>
              </a:lnSpc>
              <a:buFont typeface="ArialUnicodeMS" charset="0"/>
              <a:buChar char="❆"/>
            </a:pPr>
            <a:r>
              <a:rPr lang="zh-CN" altLang="en-US"/>
              <a:t>然后再将我们关注的角色的对话提取出来，形成</a:t>
            </a:r>
            <a:r>
              <a:rPr lang="en-US" altLang="zh-CN"/>
              <a:t> QA </a:t>
            </a:r>
            <a:r>
              <a:rPr lang="zh-CN" altLang="en-US"/>
              <a:t>问答对。对于这样的数据，我们可以使用正则表达式或者其他方法进行快速的提取，并抽取出我们关注的角色的对话。最后再将其整理成</a:t>
            </a:r>
            <a:r>
              <a:rPr lang="en-US" altLang="zh-CN"/>
              <a:t> json </a:t>
            </a:r>
            <a:r>
              <a:rPr lang="zh-CN" altLang="en-US"/>
              <a:t>格式的数据，如下：</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2334895" y="3735705"/>
            <a:ext cx="5269230" cy="2371725"/>
          </a:xfrm>
          <a:prstGeom prst="rect">
            <a:avLst/>
          </a:prstGeom>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模型训练</a:t>
            </a:r>
            <a:endParaRPr lang="zh-CN" altLang="en-US"/>
          </a:p>
          <a:p>
            <a:pPr marL="1014730" lvl="2" indent="-214630">
              <a:lnSpc>
                <a:spcPct val="150000"/>
              </a:lnSpc>
              <a:buFont typeface="ArialUnicodeMS" charset="0"/>
              <a:buChar char="❆"/>
            </a:pPr>
            <a:r>
              <a:rPr lang="zh-CN" altLang="en-US"/>
              <a:t>在</a:t>
            </a:r>
            <a:r>
              <a:rPr lang="en-US" altLang="zh-CN"/>
              <a:t>self-llm</a:t>
            </a:r>
            <a:r>
              <a:rPr lang="zh-CN" altLang="en-US"/>
              <a:t>的每一个模型中，都会有一个</a:t>
            </a:r>
            <a:r>
              <a:rPr lang="en-US" altLang="zh-CN"/>
              <a:t> Lora </a:t>
            </a:r>
            <a:r>
              <a:rPr lang="zh-CN" altLang="en-US"/>
              <a:t>微调模块，我们只需要将数据处理成我们需要的格式，然后再调用我们的训练脚本即可。此处选择我们选择</a:t>
            </a:r>
            <a:r>
              <a:rPr lang="en-US" altLang="zh-CN"/>
              <a:t> LLaMA3_1-8B-Instruct </a:t>
            </a:r>
            <a:r>
              <a:rPr lang="zh-CN" altLang="en-US"/>
              <a:t>模型进行微调，首先还是要下载模型，创建一个</a:t>
            </a:r>
            <a:r>
              <a:rPr lang="en-US" altLang="zh-CN"/>
              <a:t>model_download.py</a:t>
            </a:r>
            <a:r>
              <a:rPr lang="zh-CN" altLang="en-US"/>
              <a:t>文件，输入以下内容：</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1076960" y="4345305"/>
            <a:ext cx="7505700" cy="1054100"/>
          </a:xfrm>
          <a:prstGeom prst="rect">
            <a:avLst/>
          </a:prstGeom>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模型训练</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922020" y="2661285"/>
            <a:ext cx="7677785" cy="2889885"/>
          </a:xfrm>
          <a:prstGeom prst="rect">
            <a:avLst/>
          </a:prstGeom>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模型</a:t>
            </a:r>
            <a:r>
              <a:rPr lang="zh-CN" altLang="en-US"/>
              <a:t>验证</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4" name="图片 3"/>
          <p:cNvPicPr>
            <a:picLocks noChangeAspect="1"/>
          </p:cNvPicPr>
          <p:nvPr/>
        </p:nvPicPr>
        <p:blipFill>
          <a:blip r:embed="rId2"/>
          <a:stretch>
            <a:fillRect/>
          </a:stretch>
        </p:blipFill>
        <p:spPr>
          <a:xfrm>
            <a:off x="1534160" y="2525395"/>
            <a:ext cx="6153150" cy="1562100"/>
          </a:xfrm>
          <a:prstGeom prst="rect">
            <a:avLst/>
          </a:prstGeom>
        </p:spPr>
      </p:pic>
      <p:pic>
        <p:nvPicPr>
          <p:cNvPr id="6" name="图片 5"/>
          <p:cNvPicPr>
            <a:picLocks noChangeAspect="1"/>
          </p:cNvPicPr>
          <p:nvPr/>
        </p:nvPicPr>
        <p:blipFill>
          <a:blip r:embed="rId3"/>
          <a:stretch>
            <a:fillRect/>
          </a:stretch>
        </p:blipFill>
        <p:spPr>
          <a:xfrm>
            <a:off x="1508125" y="4317365"/>
            <a:ext cx="5069205" cy="1600835"/>
          </a:xfrm>
          <a:prstGeom prst="rect">
            <a:avLst/>
          </a:prstGeom>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en-US" altLang="zh-CN" b="1"/>
              <a:t>chat-</a:t>
            </a:r>
            <a:r>
              <a:rPr lang="zh-CN" altLang="en-US" b="1"/>
              <a:t>嬛嬛案例分享</a:t>
            </a:r>
            <a:endParaRPr lang="zh-CN" altLang="en-US" b="1"/>
          </a:p>
          <a:p>
            <a:pPr lvl="1">
              <a:lnSpc>
                <a:spcPct val="150000"/>
              </a:lnSpc>
            </a:pPr>
            <a:r>
              <a:rPr lang="zh-CN" altLang="en-US"/>
              <a:t>交互</a:t>
            </a:r>
            <a:r>
              <a:rPr lang="zh-CN" altLang="en-US"/>
              <a:t>界面</a:t>
            </a:r>
            <a:endParaRPr lang="zh-CN" altLang="en-US"/>
          </a:p>
        </p:txBody>
      </p:sp>
      <p:sp>
        <p:nvSpPr>
          <p:cNvPr id="3" name="标题 2"/>
          <p:cNvSpPr>
            <a:spLocks noGrp="1"/>
          </p:cNvSpPr>
          <p:nvPr>
            <p:ph type="ctrTitle"/>
          </p:nvPr>
        </p:nvSpPr>
        <p:spPr/>
        <p:txBody>
          <a:bodyPr/>
          <a:lstStyle/>
          <a:p>
            <a:r>
              <a:rPr>
                <a:sym typeface="+mn-ea"/>
              </a:rPr>
              <a:t>具体案例分享</a:t>
            </a:r>
            <a:endParaRPr lang="zh-CN" altLang="en-US"/>
          </a:p>
        </p:txBody>
      </p:sp>
      <p:pic>
        <p:nvPicPr>
          <p:cNvPr id="5" name="图片 4"/>
          <p:cNvPicPr>
            <a:picLocks noChangeAspect="1"/>
          </p:cNvPicPr>
          <p:nvPr/>
        </p:nvPicPr>
        <p:blipFill>
          <a:blip r:embed="rId2"/>
          <a:stretch>
            <a:fillRect/>
          </a:stretch>
        </p:blipFill>
        <p:spPr>
          <a:xfrm>
            <a:off x="444500" y="2663190"/>
            <a:ext cx="8312785" cy="2357755"/>
          </a:xfrm>
          <a:prstGeom prst="rect">
            <a:avLst/>
          </a:prstGeom>
        </p:spPr>
      </p:pic>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49580" y="1009650"/>
            <a:ext cx="3642360" cy="5533390"/>
          </a:xfrm>
        </p:spPr>
        <p:txBody>
          <a:bodyPr/>
          <a:lstStyle/>
          <a:p>
            <a:pPr>
              <a:lnSpc>
                <a:spcPct val="150000"/>
              </a:lnSpc>
            </a:pPr>
            <a:r>
              <a:rPr lang="zh-CN" altLang="en-US" sz="1800">
                <a:gradFill>
                  <a:gsLst>
                    <a:gs pos="21000">
                      <a:srgbClr val="53575C"/>
                    </a:gs>
                    <a:gs pos="88000">
                      <a:srgbClr val="C5C7CA"/>
                    </a:gs>
                  </a:gsLst>
                  <a:lin ang="5400000"/>
                </a:gradFill>
                <a:effectLst/>
              </a:rPr>
              <a:t>大模型应用概览</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dirty="0">
                <a:gradFill>
                  <a:gsLst>
                    <a:gs pos="21000">
                      <a:srgbClr val="53575C"/>
                    </a:gs>
                    <a:gs pos="88000">
                      <a:srgbClr val="C5C7CA"/>
                    </a:gs>
                  </a:gsLst>
                  <a:lin ang="5400000"/>
                </a:gradFill>
                <a:effectLst/>
                <a:sym typeface="+mn-ea"/>
              </a:rPr>
              <a:t>泛科技行业</a:t>
            </a:r>
            <a:endParaRPr lang="zh-CN" altLang="en-US" sz="1500" dirty="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自然语言处理（</a:t>
            </a:r>
            <a:r>
              <a:rPr lang="en-US" altLang="zh-CN" sz="1200">
                <a:gradFill>
                  <a:gsLst>
                    <a:gs pos="21000">
                      <a:srgbClr val="53575C"/>
                    </a:gs>
                    <a:gs pos="88000">
                      <a:srgbClr val="C5C7CA"/>
                    </a:gs>
                  </a:gsLst>
                  <a:lin ang="5400000"/>
                </a:gradFill>
                <a:effectLst/>
                <a:sym typeface="+mn-ea"/>
              </a:rPr>
              <a:t>NLP</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sym typeface="+mn-ea"/>
              </a:rPr>
              <a:t>计算机视觉（</a:t>
            </a:r>
            <a:r>
              <a:rPr lang="en-US" altLang="zh-CN" sz="1200">
                <a:gradFill>
                  <a:gsLst>
                    <a:gs pos="21000">
                      <a:srgbClr val="53575C"/>
                    </a:gs>
                    <a:gs pos="88000">
                      <a:srgbClr val="C5C7CA"/>
                    </a:gs>
                  </a:gsLst>
                  <a:lin ang="5400000"/>
                </a:gradFill>
                <a:effectLst/>
                <a:sym typeface="+mn-ea"/>
              </a:rPr>
              <a:t>CV</a:t>
            </a:r>
            <a:r>
              <a:rPr lang="zh-CN" altLang="en-US" sz="1200">
                <a:gradFill>
                  <a:gsLst>
                    <a:gs pos="21000">
                      <a:srgbClr val="53575C"/>
                    </a:gs>
                    <a:gs pos="88000">
                      <a:srgbClr val="C5C7CA"/>
                    </a:gs>
                  </a:gsLst>
                  <a:lin ang="5400000"/>
                </a:gradFill>
                <a:effectLst/>
                <a:sym typeface="+mn-ea"/>
              </a:rPr>
              <a:t>）</a:t>
            </a:r>
            <a:endParaRPr lang="zh-CN" altLang="en-US" sz="12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语音识别与合成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推荐系统</a:t>
            </a:r>
            <a:endParaRPr lang="zh-CN" altLang="en-US" sz="12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sym typeface="+mn-ea"/>
              </a:rPr>
              <a:t>政府服务</a:t>
            </a:r>
            <a:endParaRPr lang="zh-CN" altLang="en-US" sz="1500">
              <a:gradFill>
                <a:gsLst>
                  <a:gs pos="21000">
                    <a:srgbClr val="53575C"/>
                  </a:gs>
                  <a:gs pos="88000">
                    <a:srgbClr val="C5C7CA"/>
                  </a:gs>
                </a:gsLst>
                <a:lin ang="5400000"/>
              </a:gradFill>
              <a:effectLst/>
              <a:sym typeface="+mn-ea"/>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智能公共服务</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数据分析与决策支持</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公共安全与治安管理</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政策透明化与公众参与</a:t>
            </a:r>
            <a:endParaRPr lang="zh-CN" altLang="en-US">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金融行业</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风险管理与信贷评估</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金融市场预测与投资决策</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智能客户服务与财务咨询</a:t>
            </a:r>
            <a:endParaRPr lang="zh-CN" altLang="en-US" sz="1200" dirty="0">
              <a:gradFill>
                <a:gsLst>
                  <a:gs pos="21000">
                    <a:srgbClr val="53575C"/>
                  </a:gs>
                  <a:gs pos="88000">
                    <a:srgbClr val="C5C7CA"/>
                  </a:gs>
                </a:gsLst>
                <a:lin ang="5400000"/>
              </a:gradFill>
              <a:effectLst/>
            </a:endParaRPr>
          </a:p>
        </p:txBody>
      </p:sp>
      <p:sp>
        <p:nvSpPr>
          <p:cNvPr id="3" name="标题 2"/>
          <p:cNvSpPr>
            <a:spLocks noGrp="1"/>
          </p:cNvSpPr>
          <p:nvPr>
            <p:ph type="ctrTitle"/>
          </p:nvPr>
        </p:nvSpPr>
        <p:spPr/>
        <p:txBody>
          <a:bodyPr/>
          <a:lstStyle/>
          <a:p>
            <a:r>
              <a:rPr lang="zh-CN" altLang="en-US"/>
              <a:t>目录</a:t>
            </a:r>
            <a:endParaRPr lang="zh-CN" altLang="en-US"/>
          </a:p>
        </p:txBody>
      </p:sp>
      <p:sp>
        <p:nvSpPr>
          <p:cNvPr id="5" name="内容占位符 1"/>
          <p:cNvSpPr>
            <a:spLocks noGrp="1"/>
          </p:cNvSpPr>
          <p:nvPr>
            <p:custDataLst>
              <p:tags r:id="rId2"/>
            </p:custDataLst>
          </p:nvPr>
        </p:nvSpPr>
        <p:spPr>
          <a:xfrm>
            <a:off x="4371975" y="1004570"/>
            <a:ext cx="3642360" cy="5533390"/>
          </a:xfrm>
          <a:prstGeom prst="rect">
            <a:avLst/>
          </a:prstGeom>
          <a:noFill/>
          <a:ln w="9525">
            <a:noFill/>
          </a:ln>
        </p:spPr>
        <p:txBody>
          <a:bodyPr/>
          <a:lstStyle>
            <a:lvl1pPr marL="257175" indent="-257175" algn="l" defTabSz="342900" rtl="0" eaLnBrk="0" fontAlgn="base" hangingPunct="0">
              <a:spcBef>
                <a:spcPct val="20000"/>
              </a:spcBef>
              <a:spcAft>
                <a:spcPct val="0"/>
              </a:spcAft>
              <a:buClr>
                <a:srgbClr val="FF0000"/>
              </a:buClr>
              <a:buFont typeface="ZapfDingbatsITC" charset="0"/>
              <a:buChar char="❈"/>
              <a:defRPr sz="2400" kern="1200">
                <a:solidFill>
                  <a:schemeClr val="tx1"/>
                </a:solidFill>
                <a:latin typeface="+mn-lt"/>
                <a:ea typeface="+mn-ea"/>
                <a:cs typeface="+mn-cs"/>
              </a:defRPr>
            </a:lvl1pPr>
            <a:lvl2pPr marL="557530" indent="-214630" algn="l" defTabSz="342900" rtl="0" eaLnBrk="0" fontAlgn="base" hangingPunct="0">
              <a:spcBef>
                <a:spcPct val="20000"/>
              </a:spcBef>
              <a:spcAft>
                <a:spcPct val="0"/>
              </a:spcAft>
              <a:buClr>
                <a:srgbClr val="FF0000"/>
              </a:buClr>
              <a:buFont typeface="ArialUnicodeMS" charset="0"/>
              <a:buChar char="❆"/>
              <a:defRPr sz="2100" kern="1200">
                <a:solidFill>
                  <a:schemeClr val="tx1"/>
                </a:solidFill>
                <a:latin typeface="+mn-lt"/>
                <a:ea typeface="+mn-ea"/>
                <a:cs typeface="+mn-cs"/>
              </a:defRPr>
            </a:lvl2pPr>
            <a:lvl3pPr marL="857250" indent="-171450" algn="l" defTabSz="342900" rtl="0" eaLnBrk="0" fontAlgn="base" hangingPunct="0">
              <a:spcBef>
                <a:spcPct val="20000"/>
              </a:spcBef>
              <a:spcAft>
                <a:spcPct val="0"/>
              </a:spcAft>
              <a:buClr>
                <a:srgbClr val="FF0000"/>
              </a:buClr>
              <a:buFont typeface="ZapfDingbatsITC" charset="0"/>
              <a:buChar char="❁"/>
              <a:defRPr kern="1200">
                <a:solidFill>
                  <a:schemeClr val="tx1"/>
                </a:solidFill>
                <a:latin typeface="+mn-lt"/>
                <a:ea typeface="+mn-ea"/>
                <a:cs typeface="+mn-cs"/>
              </a:defRPr>
            </a:lvl3pPr>
            <a:lvl4pPr marL="1200150" indent="-171450" algn="l" defTabSz="342900" rtl="0" eaLnBrk="0" fontAlgn="base" hangingPunct="0">
              <a:spcBef>
                <a:spcPct val="20000"/>
              </a:spcBef>
              <a:spcAft>
                <a:spcPct val="0"/>
              </a:spcAft>
              <a:buClr>
                <a:srgbClr val="FF0000"/>
              </a:buClr>
              <a:buFont typeface="ZapfDingbatsITC" charset="0"/>
              <a:buChar char="✥"/>
              <a:defRPr sz="1500" kern="1200">
                <a:solidFill>
                  <a:schemeClr val="tx1"/>
                </a:solidFill>
                <a:latin typeface="+mn-lt"/>
                <a:ea typeface="+mn-ea"/>
                <a:cs typeface="+mn-cs"/>
              </a:defRPr>
            </a:lvl4pPr>
            <a:lvl5pPr marL="1543050" indent="-171450" algn="l" defTabSz="342900" rtl="0" eaLnBrk="0" fontAlgn="base" hangingPunct="0">
              <a:spcBef>
                <a:spcPct val="20000"/>
              </a:spcBef>
              <a:spcAft>
                <a:spcPct val="0"/>
              </a:spcAft>
              <a:buClr>
                <a:srgbClr val="FF0000"/>
              </a:buClr>
              <a:buFont typeface="Wingdings" panose="05000000000000000000" pitchFamily="2" charset="2"/>
              <a:buChar char="Ø"/>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panose="020B0604020202020204"/>
              <a:buChar char="•"/>
              <a:defRPr sz="1500" kern="1200">
                <a:solidFill>
                  <a:schemeClr val="tx1"/>
                </a:solidFill>
                <a:latin typeface="+mn-lt"/>
                <a:ea typeface="+mn-ea"/>
                <a:cs typeface="+mn-cs"/>
              </a:defRPr>
            </a:lvl9pPr>
          </a:lstStyle>
          <a:p>
            <a:pPr>
              <a:lnSpc>
                <a:spcPct val="150000"/>
              </a:lnSpc>
            </a:pPr>
            <a:r>
              <a:rPr lang="zh-CN" altLang="en-US" sz="1800">
                <a:gradFill>
                  <a:gsLst>
                    <a:gs pos="21000">
                      <a:srgbClr val="53575C"/>
                    </a:gs>
                    <a:gs pos="88000">
                      <a:srgbClr val="C5C7CA"/>
                    </a:gs>
                  </a:gsLst>
                  <a:lin ang="5400000"/>
                </a:gradFill>
                <a:effectLst/>
              </a:rPr>
              <a:t>大模型应用概览</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医疗</a:t>
            </a:r>
            <a:endParaRPr lang="zh-CN" altLang="en-US" sz="15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疾病诊断与影像分析</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个性化治疗与精准医疗</a:t>
            </a:r>
            <a:endParaRPr lang="zh-CN" altLang="en-US" sz="1200">
              <a:gradFill>
                <a:gsLst>
                  <a:gs pos="21000">
                    <a:srgbClr val="53575C"/>
                  </a:gs>
                  <a:gs pos="88000">
                    <a:srgbClr val="C5C7CA"/>
                  </a:gs>
                </a:gsLst>
                <a:lin ang="5400000"/>
              </a:gradFill>
              <a:effectLst/>
            </a:endParaRPr>
          </a:p>
          <a:p>
            <a:pPr marL="1171575" lvl="2" indent="-257175">
              <a:lnSpc>
                <a:spcPct val="150000"/>
              </a:lnSpc>
              <a:buFont typeface="ZapfDingbatsITC" charset="0"/>
              <a:buChar char="❈"/>
            </a:pPr>
            <a:r>
              <a:rPr lang="zh-CN" altLang="en-US" sz="1200">
                <a:gradFill>
                  <a:gsLst>
                    <a:gs pos="21000">
                      <a:srgbClr val="53575C"/>
                    </a:gs>
                    <a:gs pos="88000">
                      <a:srgbClr val="C5C7CA"/>
                    </a:gs>
                  </a:gsLst>
                  <a:lin ang="5400000"/>
                </a:gradFill>
                <a:effectLst/>
              </a:rPr>
              <a:t>临床决策支持与智能辅助</a:t>
            </a:r>
            <a:endParaRPr lang="zh-CN" altLang="en-US" sz="12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大模型平台简介</a:t>
            </a:r>
            <a:endParaRPr lang="zh-CN" altLang="en-US" sz="18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主要大模型平台</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平台服务形式</a:t>
            </a:r>
            <a:endParaRPr lang="zh-CN" altLang="en-US" sz="1500">
              <a:gradFill>
                <a:gsLst>
                  <a:gs pos="21000">
                    <a:srgbClr val="53575C"/>
                  </a:gs>
                  <a:gs pos="88000">
                    <a:srgbClr val="C5C7CA"/>
                  </a:gs>
                </a:gsLst>
                <a:lin ang="5400000"/>
              </a:gradFill>
              <a:effectLst/>
            </a:endParaRPr>
          </a:p>
          <a:p>
            <a:pPr marL="714375" lvl="1" indent="-257175">
              <a:lnSpc>
                <a:spcPct val="150000"/>
              </a:lnSpc>
              <a:buFont typeface="ZapfDingbatsITC" charset="0"/>
              <a:buChar char="❈"/>
            </a:pPr>
            <a:r>
              <a:rPr lang="zh-CN" altLang="en-US" sz="1500">
                <a:gradFill>
                  <a:gsLst>
                    <a:gs pos="21000">
                      <a:srgbClr val="53575C"/>
                    </a:gs>
                    <a:gs pos="88000">
                      <a:srgbClr val="C5C7CA"/>
                    </a:gs>
                  </a:gsLst>
                  <a:lin ang="5400000"/>
                </a:gradFill>
                <a:effectLst/>
              </a:rPr>
              <a:t>扩展功能</a:t>
            </a:r>
            <a:endParaRPr lang="zh-CN" altLang="en-US" sz="1500">
              <a:gradFill>
                <a:gsLst>
                  <a:gs pos="21000">
                    <a:srgbClr val="53575C"/>
                  </a:gs>
                  <a:gs pos="88000">
                    <a:srgbClr val="C5C7CA"/>
                  </a:gs>
                </a:gsLst>
                <a:lin ang="5400000"/>
              </a:gradFill>
              <a:effectLst/>
            </a:endParaRPr>
          </a:p>
          <a:p>
            <a:pPr>
              <a:lnSpc>
                <a:spcPct val="150000"/>
              </a:lnSpc>
            </a:pPr>
            <a:r>
              <a:rPr lang="zh-CN" altLang="en-US" sz="1800">
                <a:gradFill>
                  <a:gsLst>
                    <a:gs pos="21000">
                      <a:srgbClr val="53575C"/>
                    </a:gs>
                    <a:gs pos="88000">
                      <a:srgbClr val="C5C7CA"/>
                    </a:gs>
                  </a:gsLst>
                  <a:lin ang="5400000"/>
                </a:gradFill>
                <a:effectLst/>
              </a:rPr>
              <a:t>具体案例分析</a:t>
            </a:r>
            <a:endParaRPr lang="zh-CN" altLang="en-US" sz="1800">
              <a:gradFill>
                <a:gsLst>
                  <a:gs pos="21000">
                    <a:srgbClr val="53575C"/>
                  </a:gs>
                  <a:gs pos="88000">
                    <a:srgbClr val="C5C7CA"/>
                  </a:gs>
                </a:gsLst>
                <a:lin ang="5400000"/>
              </a:gradFill>
              <a:effectLst/>
            </a:endParaRPr>
          </a:p>
          <a:p>
            <a:pPr>
              <a:lnSpc>
                <a:spcPct val="150000"/>
              </a:lnSpc>
            </a:pPr>
            <a:r>
              <a:rPr lang="zh-CN" altLang="en-US" sz="1800" b="1">
                <a:solidFill>
                  <a:schemeClr val="tx1"/>
                </a:solidFill>
                <a:effectLst>
                  <a:outerShdw blurRad="38100" dist="19050" dir="2700000" algn="tl" rotWithShape="0">
                    <a:schemeClr val="dk1">
                      <a:alpha val="40000"/>
                    </a:schemeClr>
                  </a:outerShdw>
                </a:effectLst>
              </a:rPr>
              <a:t>大模型应用的挑战与未来</a:t>
            </a:r>
            <a:endParaRPr lang="zh-CN" altLang="en-US" sz="1800" b="1">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dirty="0">
                <a:solidFill>
                  <a:schemeClr val="tx1"/>
                </a:solidFill>
                <a:effectLst>
                  <a:outerShdw blurRad="38100" dist="19050" dir="2700000" algn="tl" rotWithShape="0">
                    <a:schemeClr val="dk1">
                      <a:alpha val="40000"/>
                    </a:schemeClr>
                  </a:outerShdw>
                </a:effectLst>
              </a:rPr>
              <a:t>数据隐私与安全性</a:t>
            </a:r>
            <a:endParaRPr lang="zh-CN" altLang="en-US" sz="1500" b="1" dirty="0">
              <a:solidFill>
                <a:schemeClr val="tx1"/>
              </a:solidFill>
              <a:effectLst>
                <a:outerShdw blurRad="38100" dist="19050" dir="2700000" algn="tl" rotWithShape="0">
                  <a:schemeClr val="dk1">
                    <a:alpha val="40000"/>
                  </a:schemeClr>
                </a:outerShdw>
              </a:effectLst>
            </a:endParaRPr>
          </a:p>
          <a:p>
            <a:pPr marL="714375" lvl="1" indent="-257175">
              <a:lnSpc>
                <a:spcPct val="150000"/>
              </a:lnSpc>
              <a:buFont typeface="ZapfDingbatsITC" charset="0"/>
              <a:buChar char="❈"/>
            </a:pPr>
            <a:r>
              <a:rPr lang="zh-CN" altLang="en-US" sz="1500" b="1" dirty="0">
                <a:solidFill>
                  <a:schemeClr val="tx1"/>
                </a:solidFill>
                <a:effectLst>
                  <a:outerShdw blurRad="38100" dist="19050" dir="2700000" algn="tl" rotWithShape="0">
                    <a:schemeClr val="dk1">
                      <a:alpha val="40000"/>
                    </a:schemeClr>
                  </a:outerShdw>
                </a:effectLst>
              </a:rPr>
              <a:t>算力需求与资源消耗</a:t>
            </a:r>
            <a:endParaRPr lang="zh-CN" altLang="en-US" sz="1500" b="1" dirty="0">
              <a:solidFill>
                <a:schemeClr val="tx1"/>
              </a:solidFill>
              <a:effectLst>
                <a:outerShdw blurRad="38100" dist="19050" dir="2700000" algn="tl" rotWithShape="0">
                  <a:schemeClr val="dk1">
                    <a:alpha val="40000"/>
                  </a:schemeClr>
                </a:outerShdw>
              </a:effectLst>
            </a:endParaRPr>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数据隐私与</a:t>
            </a:r>
            <a:r>
              <a:rPr lang="zh-CN" altLang="en-US" b="1"/>
              <a:t>安全性</a:t>
            </a:r>
            <a:endParaRPr lang="zh-CN" altLang="en-US" b="1"/>
          </a:p>
          <a:p>
            <a:pPr lvl="1">
              <a:lnSpc>
                <a:spcPct val="150000"/>
              </a:lnSpc>
            </a:pPr>
            <a:r>
              <a:rPr lang="zh-CN" altLang="en-US"/>
              <a:t>数据隐私</a:t>
            </a:r>
            <a:endParaRPr lang="zh-CN" altLang="en-US"/>
          </a:p>
          <a:p>
            <a:pPr marL="1014730" lvl="2" indent="-214630">
              <a:lnSpc>
                <a:spcPct val="150000"/>
              </a:lnSpc>
              <a:buFont typeface="ArialUnicodeMS" charset="0"/>
              <a:buChar char="❆"/>
            </a:pPr>
            <a:r>
              <a:rPr lang="zh-CN" altLang="en-US"/>
              <a:t>敏感数据泄露风险：大模型在训练过程中通常需要访问大量数据，包括用户隐私数据、商业机密或政府敏感信息。如果数据缺乏有效的脱敏处理，可能会导致用户隐私数据被泄露。例如，训练后的模型可能在生成内容时意外泄露敏感信息。</a:t>
            </a:r>
            <a:r>
              <a:rPr lang="en-US" altLang="zh-CN"/>
              <a:t>  </a:t>
            </a:r>
            <a:endParaRPr lang="en-US" altLang="zh-CN"/>
          </a:p>
          <a:p>
            <a:pPr marL="1014730" lvl="2" indent="-214630">
              <a:lnSpc>
                <a:spcPct val="150000"/>
              </a:lnSpc>
              <a:buFont typeface="ArialUnicodeMS" charset="0"/>
              <a:buChar char="❆"/>
            </a:pPr>
            <a:r>
              <a:rPr lang="zh-CN" altLang="en-US"/>
              <a:t>跨境数据流动的法律合规性：随着大模型的应用范围扩大到国际市场，跨境数据流动带来了隐私保护法规的挑战。例如，《通用数据保护条例（</a:t>
            </a:r>
            <a:r>
              <a:rPr lang="en-US" altLang="zh-CN"/>
              <a:t>GDPR</a:t>
            </a:r>
            <a:r>
              <a:rPr lang="zh-CN" altLang="en-US"/>
              <a:t>）》对数据处理和存储提出了严格要求，这对模型开发和部署造成了法律合规性压力。</a:t>
            </a:r>
            <a:endParaRPr lang="zh-CN" altLang="en-US"/>
          </a:p>
          <a:p>
            <a:pPr lvl="1">
              <a:lnSpc>
                <a:spcPct val="150000"/>
              </a:lnSpc>
            </a:pPr>
            <a:endParaRPr lang="zh-CN" altLang="en-US" sz="2100">
              <a:solidFill>
                <a:schemeClr val="tx1"/>
              </a:solidFill>
            </a:endParaRPr>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智能公共服务</a:t>
            </a:r>
            <a:endParaRPr lang="zh-CN" altLang="en-US"/>
          </a:p>
          <a:p>
            <a:pPr lvl="2" algn="l">
              <a:lnSpc>
                <a:spcPct val="150000"/>
              </a:lnSpc>
              <a:buSzTx/>
            </a:pPr>
            <a:r>
              <a:rPr lang="zh-CN" altLang="en-US"/>
              <a:t>大模型在智能公共服务中的应用为市民提供了更加便捷和高效的服务。例如，许多城市的智能政务平台已经通过大模型支持的聊天机器人，帮助民众快速解答有关政策法规、社会福利、税务申报等方面的问题。政府机关通过自然语言处理技术，能够理解并自动回应市民的咨询，从而减少人工干预，提升服务效率。</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5" name="图片 4"/>
          <p:cNvPicPr>
            <a:picLocks noChangeAspect="1"/>
          </p:cNvPicPr>
          <p:nvPr/>
        </p:nvPicPr>
        <p:blipFill>
          <a:blip r:embed="rId2"/>
          <a:stretch>
            <a:fillRect/>
          </a:stretch>
        </p:blipFill>
        <p:spPr>
          <a:xfrm>
            <a:off x="2440305" y="4425950"/>
            <a:ext cx="4234815" cy="1744980"/>
          </a:xfrm>
          <a:prstGeom prst="rect">
            <a:avLst/>
          </a:prstGeom>
        </p:spPr>
      </p:pic>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数据隐私与</a:t>
            </a:r>
            <a:r>
              <a:rPr lang="zh-CN" altLang="en-US" b="1"/>
              <a:t>安全性</a:t>
            </a:r>
            <a:endParaRPr lang="zh-CN" altLang="en-US" b="1"/>
          </a:p>
          <a:p>
            <a:pPr lvl="1">
              <a:lnSpc>
                <a:spcPct val="150000"/>
              </a:lnSpc>
            </a:pPr>
            <a:r>
              <a:rPr lang="zh-CN" altLang="en-US"/>
              <a:t>模型</a:t>
            </a:r>
            <a:r>
              <a:rPr lang="zh-CN" altLang="en-US"/>
              <a:t>使用安全问题</a:t>
            </a:r>
            <a:endParaRPr lang="zh-CN" altLang="en-US"/>
          </a:p>
          <a:p>
            <a:pPr marL="1014730" lvl="2" indent="-214630">
              <a:lnSpc>
                <a:spcPct val="150000"/>
              </a:lnSpc>
              <a:buFont typeface="ArialUnicodeMS" charset="0"/>
              <a:buChar char="❆"/>
            </a:pPr>
            <a:r>
              <a:rPr lang="zh-CN" altLang="en-US"/>
              <a:t>恶意攻击和模型安全：大模型可能成为黑客攻击的目标，例如通过对抗样本攻击来操控模型输出，或者通过数据注入攻击使模型产生错误结果。对于依赖大模型的行业应用，这种风险可能导致严重后果，例如金融决策错误或医疗诊断失误。</a:t>
            </a:r>
            <a:r>
              <a:rPr lang="en-US" altLang="zh-CN"/>
              <a:t>  </a:t>
            </a:r>
            <a:endParaRPr lang="en-US" altLang="zh-CN"/>
          </a:p>
          <a:p>
            <a:pPr marL="1014730" lvl="2" indent="-214630">
              <a:lnSpc>
                <a:spcPct val="150000"/>
              </a:lnSpc>
              <a:buFont typeface="ArialUnicodeMS" charset="0"/>
              <a:buChar char="❆"/>
            </a:pPr>
            <a:r>
              <a:rPr lang="zh-CN" altLang="en-US"/>
              <a:t>数据使用的不可追踪性：大模型训练后的数据源往往不可追踪，可能导致模型的决策不透明，增加安全审查的复杂性。这对需要监管的行业（如金融和医疗）提出了额外的安全风险。</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算力需求与</a:t>
            </a:r>
            <a:r>
              <a:rPr lang="zh-CN" altLang="en-US" b="1"/>
              <a:t>资源消耗</a:t>
            </a:r>
            <a:endParaRPr lang="zh-CN" altLang="en-US" b="1"/>
          </a:p>
          <a:p>
            <a:pPr lvl="1">
              <a:lnSpc>
                <a:spcPct val="150000"/>
              </a:lnSpc>
            </a:pPr>
            <a:r>
              <a:rPr lang="zh-CN" altLang="en-US"/>
              <a:t>算力需求的持续增长</a:t>
            </a:r>
            <a:r>
              <a:rPr lang="en-US" altLang="zh-CN"/>
              <a:t>  </a:t>
            </a:r>
            <a:endParaRPr lang="en-US" altLang="zh-CN"/>
          </a:p>
          <a:p>
            <a:pPr marL="1014730" lvl="2" indent="-214630">
              <a:lnSpc>
                <a:spcPct val="150000"/>
              </a:lnSpc>
              <a:buFont typeface="ArialUnicodeMS" charset="0"/>
              <a:buChar char="❆"/>
            </a:pPr>
            <a:r>
              <a:rPr lang="zh-CN" altLang="en-US"/>
              <a:t>硬件和能源的瓶颈：大模型的训练和推理需要庞大的算力支持，通常需要高性能的</a:t>
            </a:r>
            <a:r>
              <a:rPr lang="en-US" altLang="zh-CN"/>
              <a:t>GPU/TPU</a:t>
            </a:r>
            <a:r>
              <a:rPr lang="zh-CN" altLang="en-US"/>
              <a:t>集群。这不仅增加了硬件成本，还导致能源消耗过高。</a:t>
            </a:r>
            <a:endParaRPr lang="zh-CN" altLang="en-US"/>
          </a:p>
          <a:p>
            <a:pPr marL="1014730" lvl="2" indent="-214630">
              <a:lnSpc>
                <a:spcPct val="150000"/>
              </a:lnSpc>
              <a:buFont typeface="ArialUnicodeMS" charset="0"/>
              <a:buChar char="❆"/>
            </a:pPr>
            <a:r>
              <a:rPr lang="zh-CN" altLang="en-US"/>
              <a:t>中小企业的进入门槛：大模型开发的高算力需求使得中小企业难以参与竞争，进一步加剧了行业集中化，可能导致技术创新的垄断性问题。这种算力鸿沟在医疗、教育等领域尤为明显。</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算力需求与</a:t>
            </a:r>
            <a:r>
              <a:rPr lang="zh-CN" altLang="en-US" b="1"/>
              <a:t>资源消耗</a:t>
            </a:r>
            <a:endParaRPr lang="zh-CN" altLang="en-US" b="1"/>
          </a:p>
          <a:p>
            <a:pPr lvl="1">
              <a:lnSpc>
                <a:spcPct val="150000"/>
              </a:lnSpc>
            </a:pPr>
            <a:r>
              <a:rPr lang="zh-CN" altLang="en-US"/>
              <a:t>资源优化与成本控制</a:t>
            </a:r>
            <a:endParaRPr lang="en-US" altLang="zh-CN"/>
          </a:p>
          <a:p>
            <a:pPr marL="1014730" lvl="2" indent="-214630">
              <a:lnSpc>
                <a:spcPct val="150000"/>
              </a:lnSpc>
              <a:buFont typeface="ArialUnicodeMS" charset="0"/>
              <a:buChar char="❆"/>
            </a:pPr>
            <a:r>
              <a:rPr lang="zh-CN" altLang="en-US"/>
              <a:t>模型压缩与量化技术：为减少算力需求，研究者正在探索模型压缩、知识蒸馏和量化技术。这些方法可以显著降低模型的存储和计算开销，但在某些情况下可能会以牺牲模型精度为代价。如何在模型精度和资源消耗之间取得平衡，是行业应用的重要研究方向。</a:t>
            </a:r>
            <a:r>
              <a:rPr lang="en-US" altLang="zh-CN"/>
              <a:t>  </a:t>
            </a:r>
            <a:endParaRPr lang="en-US" altLang="zh-CN"/>
          </a:p>
          <a:p>
            <a:pPr marL="1014730" lvl="2" indent="-214630">
              <a:lnSpc>
                <a:spcPct val="150000"/>
              </a:lnSpc>
              <a:buFont typeface="ArialUnicodeMS" charset="0"/>
              <a:buChar char="❆"/>
            </a:pPr>
            <a:r>
              <a:rPr lang="zh-CN" altLang="en-US"/>
              <a:t>分布式计算与边缘部署：通过分布式计算或边缘计算技术，可以将部分计算任务分担到多个节点上，从而降低对单一节点算力的依赖。</a:t>
            </a:r>
            <a:endParaRPr lang="zh-CN" altLang="en-US"/>
          </a:p>
        </p:txBody>
      </p:sp>
      <p:sp>
        <p:nvSpPr>
          <p:cNvPr id="3" name="标题 2"/>
          <p:cNvSpPr>
            <a:spLocks noGrp="1"/>
          </p:cNvSpPr>
          <p:nvPr>
            <p:ph type="ctrTitle"/>
          </p:nvPr>
        </p:nvSpPr>
        <p:spPr/>
        <p:txBody>
          <a:bodyPr/>
          <a:lstStyle/>
          <a:p>
            <a:r>
              <a:rPr>
                <a:sym typeface="+mn-ea"/>
              </a:rPr>
              <a:t>大模型应用的挑战与未来</a:t>
            </a:r>
            <a:endParaRPr lang="zh-CN" altLang="en-US"/>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smtClean="0"/>
              <a:t>Thanks</a:t>
            </a:r>
            <a:endParaRPr lang="zh-CN" altLang="en-US" dirty="0"/>
          </a:p>
        </p:txBody>
      </p:sp>
      <p:sp>
        <p:nvSpPr>
          <p:cNvPr id="3" name="副标题 2"/>
          <p:cNvSpPr>
            <a:spLocks noGrp="1"/>
          </p:cNvSpPr>
          <p:nvPr>
            <p:ph type="subTitle" idx="1"/>
          </p:nvPr>
        </p:nvSpPr>
        <p:spPr/>
        <p:txBody>
          <a:bodyPr/>
          <a:lstStyle/>
          <a:p>
            <a:r>
              <a:rPr lang="zh-CN" altLang="en-US" dirty="0" smtClean="0"/>
              <a:t>汇报人：明</a:t>
            </a:r>
            <a:r>
              <a:rPr lang="zh-CN" altLang="en-US" dirty="0" smtClean="0"/>
              <a:t>楷</a:t>
            </a:r>
            <a:endParaRPr lang="zh-CN" altLang="en-US" dirty="0" smtClean="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北京市</a:t>
            </a:r>
            <a:r>
              <a:rPr lang="en-US" altLang="zh-CN"/>
              <a:t>12345</a:t>
            </a:r>
            <a:r>
              <a:rPr lang="zh-CN" altLang="en-US"/>
              <a:t>市民服务热线的智能客服系统</a:t>
            </a:r>
            <a:endParaRPr lang="zh-CN" altLang="en-US"/>
          </a:p>
          <a:p>
            <a:pPr lvl="2" algn="l">
              <a:lnSpc>
                <a:spcPct val="150000"/>
              </a:lnSpc>
              <a:buSzTx/>
            </a:pPr>
            <a:r>
              <a:rPr lang="zh-CN" altLang="en-US"/>
              <a:t>为了提高服务效率和质量，北京市</a:t>
            </a:r>
            <a:r>
              <a:rPr lang="en-US" altLang="zh-CN"/>
              <a:t>12345</a:t>
            </a:r>
            <a:r>
              <a:rPr lang="zh-CN" altLang="en-US"/>
              <a:t>市民服务热线引入了基于大模型的智能客服系统。这个系统利用自然语言处理（</a:t>
            </a:r>
            <a:r>
              <a:rPr lang="en-US" altLang="zh-CN"/>
              <a:t>NLP</a:t>
            </a:r>
            <a:r>
              <a:rPr lang="zh-CN" altLang="en-US"/>
              <a:t>）技术，可以理解市民的咨询意图，并自动提供准确的答案。</a:t>
            </a:r>
            <a:endParaRPr lang="zh-CN" altLang="en-US"/>
          </a:p>
          <a:p>
            <a:pPr marL="1314450" lvl="3" indent="-171450" algn="l">
              <a:lnSpc>
                <a:spcPct val="150000"/>
              </a:lnSpc>
              <a:buSzTx/>
              <a:buFont typeface="ZapfDingbatsITC" charset="0"/>
              <a:buChar char="❁"/>
            </a:pPr>
            <a:r>
              <a:rPr lang="zh-CN" altLang="en-US">
                <a:solidFill>
                  <a:schemeClr val="tx1"/>
                </a:solidFill>
              </a:rPr>
              <a:t>数据训练：通过收集和整理大量的市民咨询记录，训练出一个能够理解多种咨询场景的大模型。</a:t>
            </a:r>
            <a:endParaRPr lang="zh-CN" altLang="en-US">
              <a:solidFill>
                <a:schemeClr val="tx1"/>
              </a:solidFill>
            </a:endParaRPr>
          </a:p>
          <a:p>
            <a:pPr marL="1314450" lvl="3" indent="-171450" algn="l">
              <a:lnSpc>
                <a:spcPct val="150000"/>
              </a:lnSpc>
              <a:buSzTx/>
              <a:buFont typeface="ZapfDingbatsITC" charset="0"/>
              <a:buChar char="❁"/>
            </a:pPr>
            <a:r>
              <a:rPr lang="zh-CN" altLang="en-US"/>
              <a:t>系统集成：将这个大模型集成到</a:t>
            </a:r>
            <a:r>
              <a:rPr lang="en-US" altLang="zh-CN"/>
              <a:t>12345</a:t>
            </a:r>
            <a:r>
              <a:rPr lang="zh-CN" altLang="en-US"/>
              <a:t>市民服务热线的在线平台和移动应用中，使其能够作为一个聊天机器人与市民进行交互。</a:t>
            </a:r>
            <a:endParaRPr lang="zh-CN" altLang="en-US"/>
          </a:p>
          <a:p>
            <a:pPr marL="1314450" lvl="3" indent="-171450" algn="l">
              <a:lnSpc>
                <a:spcPct val="150000"/>
              </a:lnSpc>
              <a:buSzTx/>
              <a:buFont typeface="ZapfDingbatsITC" charset="0"/>
              <a:buChar char="❁"/>
            </a:pPr>
            <a:r>
              <a:rPr lang="zh-CN" altLang="en-US"/>
              <a:t>功能实现：市民可以通过文字输入他们的问题，智能客服系统会实时解析问题，并从知识库中检索相关信息，提供即时的回答。</a:t>
            </a:r>
            <a:endParaRPr lang="zh-CN" altLang="en-US"/>
          </a:p>
          <a:p>
            <a:pPr marL="1143000" lvl="3" indent="0" algn="l">
              <a:lnSpc>
                <a:spcPct val="150000"/>
              </a:lnSpc>
              <a:buSzTx/>
              <a:buFont typeface="ZapfDingbatsITC" charset="0"/>
              <a:buNone/>
            </a:pP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custDataLst>
              <p:tags r:id="rId1"/>
            </p:custDataLst>
          </p:nvPr>
        </p:nvSpPr>
        <p:spPr>
          <a:xfrm>
            <a:off x="457200" y="1184275"/>
            <a:ext cx="8229600" cy="3489325"/>
          </a:xfrm>
        </p:spPr>
        <p:txBody>
          <a:bodyPr/>
          <a:lstStyle/>
          <a:p>
            <a:pPr>
              <a:lnSpc>
                <a:spcPct val="150000"/>
              </a:lnSpc>
            </a:pPr>
            <a:r>
              <a:rPr lang="zh-CN" altLang="en-US" b="1"/>
              <a:t>政府服务</a:t>
            </a:r>
            <a:endParaRPr lang="zh-CN" altLang="en-US"/>
          </a:p>
          <a:p>
            <a:pPr lvl="1">
              <a:lnSpc>
                <a:spcPct val="150000"/>
              </a:lnSpc>
            </a:pPr>
            <a:r>
              <a:rPr lang="zh-CN" altLang="en-US"/>
              <a:t>数据分析与决策支持</a:t>
            </a:r>
            <a:endParaRPr lang="zh-CN" altLang="en-US"/>
          </a:p>
          <a:p>
            <a:pPr lvl="2" algn="l">
              <a:lnSpc>
                <a:spcPct val="150000"/>
              </a:lnSpc>
              <a:buSzTx/>
            </a:pPr>
            <a:r>
              <a:rPr lang="zh-CN" altLang="en-US"/>
              <a:t>大模型可以帮助政府通过海量数据的分析，提供精准的决策支持。利用大数据技术和机器学习算法，政府能够更好地预测经济趋势、社会发展方向以及应急事件的发生，为制定更为科学和合理的政策提供依据。特别是在社会保障、环境保护、公共健康等领域，大模型能够帮助政府深入分析民生数据，发现潜在问题，提升社会治理能力。</a:t>
            </a:r>
            <a:endParaRPr lang="zh-CN" altLang="en-US"/>
          </a:p>
        </p:txBody>
      </p:sp>
      <p:sp>
        <p:nvSpPr>
          <p:cNvPr id="3" name="标题 2"/>
          <p:cNvSpPr>
            <a:spLocks noGrp="1"/>
          </p:cNvSpPr>
          <p:nvPr>
            <p:ph type="ctrTitle"/>
          </p:nvPr>
        </p:nvSpPr>
        <p:spPr/>
        <p:txBody>
          <a:bodyPr/>
          <a:lstStyle/>
          <a:p>
            <a:r>
              <a:rPr lang="zh-CN" altLang="en-US"/>
              <a:t>大模型应用</a:t>
            </a:r>
            <a:r>
              <a:rPr lang="zh-CN" altLang="en-US"/>
              <a:t>概览</a:t>
            </a:r>
            <a:endParaRPr lang="zh-CN" altLang="en-US"/>
          </a:p>
        </p:txBody>
      </p:sp>
      <p:pic>
        <p:nvPicPr>
          <p:cNvPr id="4" name="图片 3"/>
          <p:cNvPicPr>
            <a:picLocks noChangeAspect="1"/>
          </p:cNvPicPr>
          <p:nvPr/>
        </p:nvPicPr>
        <p:blipFill>
          <a:blip r:embed="rId2"/>
          <a:stretch>
            <a:fillRect/>
          </a:stretch>
        </p:blipFill>
        <p:spPr>
          <a:xfrm>
            <a:off x="2206625" y="4498975"/>
            <a:ext cx="4627245" cy="1725930"/>
          </a:xfrm>
          <a:prstGeom prst="rect">
            <a:avLst/>
          </a:prstGeom>
        </p:spPr>
      </p:pic>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1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2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3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4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5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6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3.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4.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5.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6.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7.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7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0.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1.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2.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ags/tag83.xml><?xml version="1.0" encoding="utf-8"?>
<p:tagLst xmlns:p="http://schemas.openxmlformats.org/presentationml/2006/main">
  <p:tag name="COMMONDATA" val="eyJoZGlkIjoiYjYwZmZiYzE1NjVkOGMwYzIxYTAwMTM5YWE3MzNmYWYifQ=="/>
  <p:tag name="RESOURCE_RECORD_KEY" val="{&quot;10&quot;:[20090652,20090598,20093090],&quot;65&quot;:[20233488]}"/>
</p:tagLst>
</file>

<file path=ppt/tags/tag9.xml><?xml version="1.0" encoding="utf-8"?>
<p:tagLst xmlns:p="http://schemas.openxmlformats.org/presentationml/2006/main">
  <p:tag name="KSO_WM_UNIT_INDEX" val="1"/>
  <p:tag name="KSO_WM_UNIT_TEXT_SUBTYPE" val="a"/>
  <p:tag name="KSO_WM_UNIT_SUBTYPE" val="a"/>
  <p:tag name="KSO_WM_UNIT_TYPE" val="f"/>
  <p:tag name="KSO_WM_BEAUTIFY_FLAG" val="#wm#"/>
  <p:tag name="SLIDEZORDER" val="1"/>
  <p:tag name="KSO_WM_SHAPE_PLACEHOLDEROBJECT" val="1"/>
</p:tagLst>
</file>

<file path=ppt/theme/theme1.xml><?xml version="1.0" encoding="utf-8"?>
<a:theme xmlns:a="http://schemas.openxmlformats.org/drawingml/2006/main" name="shinning_stype_bit">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shinning_stype_bit">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14502</Words>
  <Application>WPS 演示</Application>
  <PresentationFormat>全屏显示(4:3)</PresentationFormat>
  <Paragraphs>767</Paragraphs>
  <Slides>73</Slides>
  <Notes>22</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73</vt:i4>
      </vt:variant>
    </vt:vector>
  </HeadingPairs>
  <TitlesOfParts>
    <vt:vector size="88" baseType="lpstr">
      <vt:lpstr>Arial</vt:lpstr>
      <vt:lpstr>宋体</vt:lpstr>
      <vt:lpstr>Wingdings</vt:lpstr>
      <vt:lpstr>Calibri</vt:lpstr>
      <vt:lpstr>Calibri</vt:lpstr>
      <vt:lpstr>Arial</vt:lpstr>
      <vt:lpstr>微软雅黑</vt:lpstr>
      <vt:lpstr>Apple Chancery</vt:lpstr>
      <vt:lpstr>Curlz MT</vt:lpstr>
      <vt:lpstr>ZapfDingbatsITC</vt:lpstr>
      <vt:lpstr>ArialUnicodeMS</vt:lpstr>
      <vt:lpstr>Segoe Print</vt:lpstr>
      <vt:lpstr>Arial Unicode MS</vt:lpstr>
      <vt:lpstr>shinning_stype_bit</vt:lpstr>
      <vt:lpstr>1_shinning_stype_bit</vt:lpstr>
      <vt:lpstr>大模型应用</vt:lpstr>
      <vt:lpstr>目录</vt:lpstr>
      <vt:lpstr>大模型应用概览</vt:lpstr>
      <vt:lpstr>大模型应用概览</vt:lpstr>
      <vt:lpstr>大模型应用概览</vt:lpstr>
      <vt:lpstr>目录</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目录</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大模型应用概览</vt:lpstr>
      <vt:lpstr>目录</vt:lpstr>
      <vt:lpstr>大模型应用概览</vt:lpstr>
      <vt:lpstr>大模型应用概览</vt:lpstr>
      <vt:lpstr>大模型应用概览</vt:lpstr>
      <vt:lpstr>大模型应用概览</vt:lpstr>
      <vt:lpstr>大模型应用概览</vt:lpstr>
      <vt:lpstr>大模型应用概览</vt:lpstr>
      <vt:lpstr>目录</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大模型平台简介</vt:lpstr>
      <vt:lpstr>目录</vt:lpstr>
      <vt:lpstr>具体案例分享</vt:lpstr>
      <vt:lpstr>具体案例分享</vt:lpstr>
      <vt:lpstr>具体案例分享</vt:lpstr>
      <vt:lpstr>具体案例分享</vt:lpstr>
      <vt:lpstr>具体案例分享</vt:lpstr>
      <vt:lpstr>具体案例分享</vt:lpstr>
      <vt:lpstr>具体案例分享</vt:lpstr>
      <vt:lpstr>具体案例分享</vt:lpstr>
      <vt:lpstr>具体案例分享</vt:lpstr>
      <vt:lpstr>目录</vt:lpstr>
      <vt:lpstr>大模型应用的挑战与未来</vt:lpstr>
      <vt:lpstr>大模型应用的挑战与未来</vt:lpstr>
      <vt:lpstr>大模型应用的挑战与未来</vt:lpstr>
      <vt:lpstr>大模型应用的挑战与未来</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mxl.cs.pku@gmail.com</dc:creator>
  <cp:lastModifiedBy>Alive</cp:lastModifiedBy>
  <cp:revision>149</cp:revision>
  <dcterms:created xsi:type="dcterms:W3CDTF">2020-04-12T02:03:00Z</dcterms:created>
  <dcterms:modified xsi:type="dcterms:W3CDTF">2024-12-03T02:42:24Z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7B55531E10CE47C29A9C9BF193FE909D_12</vt:lpwstr>
  </property>
  <property fmtid="{D5CDD505-2E9C-101B-9397-08002B2CF9AE}" pid="3" name="KSOProductBuildVer">
    <vt:lpwstr>2052-12.1.0.18912</vt:lpwstr>
  </property>
</Properties>
</file>